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292" r:id="rId3"/>
    <p:sldId id="330" r:id="rId4"/>
    <p:sldId id="331" r:id="rId5"/>
    <p:sldId id="332" r:id="rId6"/>
    <p:sldId id="333" r:id="rId7"/>
    <p:sldId id="334" r:id="rId8"/>
    <p:sldId id="293" r:id="rId9"/>
    <p:sldId id="257" r:id="rId10"/>
    <p:sldId id="258" r:id="rId11"/>
    <p:sldId id="259" r:id="rId12"/>
    <p:sldId id="260" r:id="rId13"/>
    <p:sldId id="261" r:id="rId14"/>
    <p:sldId id="262" r:id="rId15"/>
    <p:sldId id="263" r:id="rId16"/>
    <p:sldId id="264" r:id="rId17"/>
    <p:sldId id="290" r:id="rId18"/>
    <p:sldId id="266" r:id="rId19"/>
    <p:sldId id="267" r:id="rId20"/>
    <p:sldId id="291" r:id="rId21"/>
    <p:sldId id="268" r:id="rId22"/>
    <p:sldId id="335" r:id="rId23"/>
    <p:sldId id="276" r:id="rId24"/>
    <p:sldId id="277" r:id="rId25"/>
    <p:sldId id="278" r:id="rId26"/>
    <p:sldId id="279" r:id="rId27"/>
    <p:sldId id="269" r:id="rId28"/>
    <p:sldId id="270" r:id="rId29"/>
    <p:sldId id="271" r:id="rId30"/>
    <p:sldId id="272" r:id="rId31"/>
    <p:sldId id="273" r:id="rId32"/>
    <p:sldId id="274" r:id="rId33"/>
    <p:sldId id="275" r:id="rId34"/>
    <p:sldId id="265" r:id="rId35"/>
    <p:sldId id="280" r:id="rId36"/>
    <p:sldId id="281" r:id="rId37"/>
    <p:sldId id="282" r:id="rId38"/>
    <p:sldId id="283" r:id="rId39"/>
    <p:sldId id="284" r:id="rId40"/>
    <p:sldId id="285" r:id="rId41"/>
    <p:sldId id="286" r:id="rId42"/>
    <p:sldId id="287" r:id="rId43"/>
    <p:sldId id="288" r:id="rId44"/>
    <p:sldId id="289"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28"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50" d="100"/>
          <a:sy n="50" d="100"/>
        </p:scale>
        <p:origin x="-1267" y="-6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E0E09D-D14D-4988-90EF-6D47CA3D0B03}" type="datetimeFigureOut">
              <a:rPr lang="en-US" smtClean="0"/>
              <a:pPr/>
              <a:t>2/12/2015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ACB5E2-CAF9-48F3-B2F7-66FC0A5E032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2F7DE4E-4AA5-4F13-9E9C-D78479724F4C}" type="slidenum">
              <a:rPr lang="en-US" smtClean="0"/>
              <a:pPr/>
              <a:t>18</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2F7DE4E-4AA5-4F13-9E9C-D78479724F4C}" type="slidenum">
              <a:rPr lang="en-US" smtClean="0"/>
              <a:pPr/>
              <a:t>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2F7DE4E-4AA5-4F13-9E9C-D78479724F4C}" type="slidenum">
              <a:rPr lang="en-US" smtClean="0"/>
              <a:pPr/>
              <a:t>21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23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24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25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26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1954770-BD4E-42AC-9A7A-0AB40DE01917}" type="slidenum">
              <a:rPr lang="en-US" smtClean="0"/>
              <a:pPr/>
              <a:t>27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1954770-BD4E-42AC-9A7A-0AB40DE01917}" type="slidenum">
              <a:rPr lang="en-US" smtClean="0"/>
              <a:pPr/>
              <a:t>28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1954770-BD4E-42AC-9A7A-0AB40DE01917}" type="slidenum">
              <a:rPr lang="en-US" smtClean="0"/>
              <a:pPr/>
              <a:t>29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9</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1954770-BD4E-42AC-9A7A-0AB40DE01917}" type="slidenum">
              <a:rPr lang="en-US" smtClean="0"/>
              <a:pPr/>
              <a:t>30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1954770-BD4E-42AC-9A7A-0AB40DE01917}"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1954770-BD4E-42AC-9A7A-0AB40DE01917}"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1954770-BD4E-42AC-9A7A-0AB40DE01917}" type="slidenum">
              <a:rPr lang="en-US" smtClean="0"/>
              <a:pPr/>
              <a:t>33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34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35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36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37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38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39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10</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40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41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42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43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44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5B3B7E2-F593-469A-BB8F-B673631DD90F}" type="slidenum">
              <a:rPr lang="en-US" smtClean="0"/>
              <a:pPr/>
              <a:t>61</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5B3B7E2-F593-469A-BB8F-B673631DD90F}" type="slidenum">
              <a:rPr lang="en-US" smtClean="0"/>
              <a:pPr/>
              <a:t>62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5B3B7E2-F593-469A-BB8F-B673631DD90F}" type="slidenum">
              <a:rPr lang="en-US" smtClean="0"/>
              <a:pPr/>
              <a:t>63</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5B3B7E2-F593-469A-BB8F-B673631DD90F}" type="slidenum">
              <a:rPr lang="en-US" smtClean="0"/>
              <a:pPr/>
              <a:t>64</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5B3B7E2-F593-469A-BB8F-B673631DD90F}" type="slidenum">
              <a:rPr lang="en-US" smtClean="0"/>
              <a:pPr/>
              <a:t>65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11</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5B3B7E2-F593-469A-BB8F-B673631DD90F}" type="slidenum">
              <a:rPr lang="en-US" smtClean="0"/>
              <a:pPr/>
              <a:t>66</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5B3B7E2-F593-469A-BB8F-B673631DD90F}" type="slidenum">
              <a:rPr lang="en-US" smtClean="0"/>
              <a:pPr/>
              <a:t>67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5B3B7E2-F593-469A-BB8F-B673631DD90F}" type="slidenum">
              <a:rPr lang="en-US" smtClean="0"/>
              <a:pPr/>
              <a:t>68</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5B3B7E2-F593-469A-BB8F-B673631DD90F}" type="slidenum">
              <a:rPr lang="en-US" smtClean="0"/>
              <a:pPr/>
              <a:t>69</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5B3B7E2-F593-469A-BB8F-B673631DD90F}" type="slidenum">
              <a:rPr lang="en-US" smtClean="0"/>
              <a:pPr/>
              <a:t>70</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5B3B7E2-F593-469A-BB8F-B673631DD90F}" type="slidenum">
              <a:rPr lang="en-US" smtClean="0"/>
              <a:pPr/>
              <a:t>71</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5B3B7E2-F593-469A-BB8F-B673631DD90F}" type="slidenum">
              <a:rPr lang="en-US" smtClean="0"/>
              <a:pPr/>
              <a:t>72</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5B3B7E2-F593-469A-BB8F-B673631DD90F}" type="slidenum">
              <a:rPr lang="en-US" smtClean="0"/>
              <a:pPr/>
              <a:t>73</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6D3C8C6-4044-4FEE-96FD-708DE48B852F}" type="slidenum">
              <a:rPr lang="en-US" smtClean="0"/>
              <a:pPr/>
              <a:t>74</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6D3C8C6-4044-4FEE-96FD-708DE48B852F}" type="slidenum">
              <a:rPr lang="en-US" smtClean="0"/>
              <a:pPr/>
              <a:t>75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12</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6D3C8C6-4044-4FEE-96FD-708DE48B852F}" type="slidenum">
              <a:rPr lang="en-US" smtClean="0"/>
              <a:pPr/>
              <a:t>76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13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14</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15</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8ACB5E2-CAF9-48F3-B2F7-66FC0A5E0324}" type="slidenum">
              <a:rPr lang="en-US" smtClean="0"/>
              <a:pPr/>
              <a:t>16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hyperlink" Target="http://auto.howstuffworks.com/gear6.htm"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auto.howstuffworks.com/gear-ratio.htm" TargetMode="External"/><Relationship Id="rId5" Type="http://schemas.openxmlformats.org/officeDocument/2006/relationships/hyperlink" Target="http://auto.howstuffworks.com/gear2.htm" TargetMode="External"/><Relationship Id="rId4" Type="http://schemas.openxmlformats.org/officeDocument/2006/relationships/hyperlink" Target="http://electronics.howstuffworks.com/motor.htm"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SENSORS &amp; ACTUATORS</a:t>
            </a:r>
            <a:endParaRPr lang="en-US" b="1" dirty="0"/>
          </a:p>
        </p:txBody>
      </p:sp>
      <p:sp>
        <p:nvSpPr>
          <p:cNvPr id="3" name="Subtitle 2"/>
          <p:cNvSpPr>
            <a:spLocks noGrp="1"/>
          </p:cNvSpPr>
          <p:nvPr>
            <p:ph type="subTitle" idx="1"/>
          </p:nvPr>
        </p:nvSpPr>
        <p:spPr/>
        <p:txBody>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ENGINE CRANKSHAFT ANGULAR POSITION SENSOR</a:t>
            </a:r>
            <a:endParaRPr lang="en-US" sz="3200" dirty="0"/>
          </a:p>
        </p:txBody>
      </p:sp>
      <p:sp>
        <p:nvSpPr>
          <p:cNvPr id="3" name="Content Placeholder 2"/>
          <p:cNvSpPr>
            <a:spLocks noGrp="1"/>
          </p:cNvSpPr>
          <p:nvPr>
            <p:ph idx="1"/>
          </p:nvPr>
        </p:nvSpPr>
        <p:spPr/>
        <p:txBody>
          <a:bodyPr>
            <a:normAutofit/>
          </a:bodyPr>
          <a:lstStyle/>
          <a:p>
            <a:r>
              <a:rPr lang="en-US" sz="2400" dirty="0" smtClean="0"/>
              <a:t>Besides pressure, the position of shafts, valves, and levers must be sensed for automotive control systems.</a:t>
            </a:r>
          </a:p>
          <a:p>
            <a:r>
              <a:rPr lang="en-US" sz="2400" dirty="0" smtClean="0"/>
              <a:t>Magnetic means of such measurements are generally preferred in engine applications since they are unaffected by oil, dirt, or other contaminants.</a:t>
            </a:r>
          </a:p>
          <a:p>
            <a:r>
              <a:rPr lang="en-US" sz="2400" dirty="0" smtClean="0"/>
              <a:t>The principles involved in measuring rotating shafts can be illustrated by one of the most significant applications for engine control: the measurement of crankshaft angular position or angular velocity.</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90600"/>
            <a:ext cx="8229600" cy="4191000"/>
          </a:xfrm>
        </p:spPr>
        <p:txBody>
          <a:bodyPr>
            <a:normAutofit/>
          </a:bodyPr>
          <a:lstStyle/>
          <a:p>
            <a:r>
              <a:rPr lang="en-US" sz="2400" dirty="0" smtClean="0"/>
              <a:t>Imagine the engine as viewed from the rear, on the rear of the crankshaft is a large, heavy, circular steel disk called the </a:t>
            </a:r>
            <a:r>
              <a:rPr lang="en-US" sz="2400" i="1" dirty="0" smtClean="0"/>
              <a:t>flywheel that is connected to and </a:t>
            </a:r>
            <a:r>
              <a:rPr lang="en-US" sz="2400" dirty="0" smtClean="0"/>
              <a:t>rotates with the crankshaft. </a:t>
            </a:r>
          </a:p>
          <a:p>
            <a:r>
              <a:rPr lang="en-US" sz="2400" dirty="0" smtClean="0"/>
              <a:t>Let’s mark a point on the flywheel, and draw a line through this point and the axis of rotation. </a:t>
            </a:r>
          </a:p>
          <a:p>
            <a:r>
              <a:rPr lang="en-US" sz="2400" dirty="0" smtClean="0"/>
              <a:t>Let’s draw another line through the axis of rotation parallel to the horizontal center line of the engine as a reference line. </a:t>
            </a:r>
          </a:p>
          <a:p>
            <a:r>
              <a:rPr lang="en-US" sz="2400" dirty="0" smtClean="0"/>
              <a:t>The crankshaft angular position is the angle between the reference line and the mark on the flywheel.</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srcRect/>
          <a:stretch>
            <a:fillRect/>
          </a:stretch>
        </p:blipFill>
        <p:spPr bwMode="auto">
          <a:xfrm>
            <a:off x="614398" y="609600"/>
            <a:ext cx="7125346" cy="4800600"/>
          </a:xfrm>
          <a:prstGeom prst="rect">
            <a:avLst/>
          </a:prstGeom>
          <a:noFill/>
          <a:ln w="9525">
            <a:noFill/>
            <a:miter lim="800000"/>
            <a:headEnd/>
            <a:tailEnd/>
          </a:ln>
          <a:effectLst/>
        </p:spPr>
      </p:pic>
      <p:sp>
        <p:nvSpPr>
          <p:cNvPr id="5" name="Rectangle 4"/>
          <p:cNvSpPr/>
          <p:nvPr/>
        </p:nvSpPr>
        <p:spPr>
          <a:xfrm>
            <a:off x="1447800" y="5638800"/>
            <a:ext cx="6096000" cy="954107"/>
          </a:xfrm>
          <a:prstGeom prst="rect">
            <a:avLst/>
          </a:prstGeom>
        </p:spPr>
        <p:txBody>
          <a:bodyPr wrap="square">
            <a:spAutoFit/>
          </a:bodyPr>
          <a:lstStyle/>
          <a:p>
            <a:r>
              <a:rPr lang="en-US" sz="2800" b="1" dirty="0" smtClean="0"/>
              <a:t>Engine Crankshaft  Angular Position Measurement</a:t>
            </a:r>
            <a:endParaRPr lang="en-US"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400" dirty="0" smtClean="0"/>
              <a:t>Imagine that the flywheel is rotated so that the mark is directly on the reference line. This is an angular position of zero degrees. </a:t>
            </a:r>
          </a:p>
          <a:p>
            <a:r>
              <a:rPr lang="en-US" sz="2400" dirty="0" smtClean="0"/>
              <a:t>For our purposes, assume that this angular position corresponds to the No. 1 cylinder at TDC (top dead center).</a:t>
            </a:r>
          </a:p>
          <a:p>
            <a:r>
              <a:rPr lang="en-US" sz="2400" dirty="0" smtClean="0"/>
              <a:t> As the crankshaft rotates, this angle increases from zero to 360° in one revolution. </a:t>
            </a:r>
          </a:p>
          <a:p>
            <a:r>
              <a:rPr lang="en-US" sz="2400" dirty="0" smtClean="0"/>
              <a:t>However, one full engine cycle from intake through exhaust requires two complete revolutions of the crankshaft.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400" dirty="0" smtClean="0"/>
              <a:t>That is, one complete engine cycle corresponds to the crankshaft angular position going from zero to 720°. </a:t>
            </a:r>
          </a:p>
          <a:p>
            <a:r>
              <a:rPr lang="en-US" sz="2400" dirty="0" smtClean="0"/>
              <a:t>During each cycle, it is important to measure the crankshaft position with reference to TDC for each cylinder. </a:t>
            </a:r>
          </a:p>
          <a:p>
            <a:r>
              <a:rPr lang="en-US" sz="2400" dirty="0" smtClean="0"/>
              <a:t>This information is used by the electronic engine controller to set ignition timing and, in most cases, to set the fuel injector pulse timing.</a:t>
            </a:r>
          </a:p>
          <a:p>
            <a:r>
              <a:rPr lang="en-US" sz="2400" dirty="0" smtClean="0"/>
              <a:t>In automobiles with electronic engine control systems, angular position can be sensed on the crankshaft directly or on the camshaft.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85800"/>
            <a:ext cx="8229600" cy="5257800"/>
          </a:xfrm>
        </p:spPr>
        <p:txBody>
          <a:bodyPr>
            <a:normAutofit/>
          </a:bodyPr>
          <a:lstStyle/>
          <a:p>
            <a:r>
              <a:rPr lang="en-US" sz="2400" dirty="0" smtClean="0"/>
              <a:t>The camshaft rotational speed is one-half that of the crankshaft, so the camshaft angular position goes from zero to 360° for one complete engine cycle. </a:t>
            </a:r>
          </a:p>
          <a:p>
            <a:r>
              <a:rPr lang="en-US" sz="2400" dirty="0" smtClean="0"/>
              <a:t>Either of these sensing locations can be used in electronic control systems.</a:t>
            </a:r>
          </a:p>
          <a:p>
            <a:r>
              <a:rPr lang="en-US" sz="2400" dirty="0" smtClean="0"/>
              <a:t>At the present time, there appears to be a trend toward measuring crankshaft position directly rather than indirectly via camshaft position. </a:t>
            </a:r>
          </a:p>
          <a:p>
            <a:r>
              <a:rPr lang="en-US" sz="2400" dirty="0" smtClean="0"/>
              <a:t>In fact, it is sufficient for engine control purposes to measure crankshaft/camshaft position at a small number of fixed points. </a:t>
            </a:r>
          </a:p>
          <a:p>
            <a:r>
              <a:rPr lang="en-US" sz="2400" dirty="0" smtClean="0"/>
              <a:t>The number of such measurements (or samples) is determined by the number of cylinders.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400" dirty="0" smtClean="0"/>
              <a:t>It is desirable to measure engine angular position with a non contacting sensor to avoid mechanical wear and  corresponding changes in accuracy of the measurement.</a:t>
            </a:r>
          </a:p>
          <a:p>
            <a:endParaRPr lang="en-US" sz="2400" dirty="0" smtClean="0"/>
          </a:p>
          <a:p>
            <a:r>
              <a:rPr lang="en-US" sz="2400" dirty="0" smtClean="0"/>
              <a:t>The two most common methods for noncontact coupling to a rotating shaft employ </a:t>
            </a:r>
          </a:p>
          <a:p>
            <a:pPr lvl="2">
              <a:buFont typeface="Wingdings" pitchFamily="2" charset="2"/>
              <a:buChar char="v"/>
            </a:pPr>
            <a:r>
              <a:rPr lang="en-US" dirty="0" smtClean="0"/>
              <a:t>Magnetic fields or </a:t>
            </a:r>
          </a:p>
          <a:p>
            <a:pPr lvl="2">
              <a:buFont typeface="Wingdings" pitchFamily="2" charset="2"/>
              <a:buChar char="v"/>
            </a:pPr>
            <a:r>
              <a:rPr lang="en-US" dirty="0" smtClean="0"/>
              <a:t>Optics.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sz="2800" dirty="0" smtClean="0"/>
              <a:t/>
            </a:r>
            <a:br>
              <a:rPr lang="en-US" sz="2800" dirty="0" smtClean="0"/>
            </a:br>
            <a:r>
              <a:rPr lang="en-US" sz="3600" b="1" dirty="0" smtClean="0"/>
              <a:t>Engine Speed Sensor</a:t>
            </a:r>
            <a:br>
              <a:rPr lang="en-US" sz="3600" b="1" dirty="0" smtClean="0"/>
            </a:br>
            <a:endParaRPr lang="en-US" sz="3600" b="1" dirty="0"/>
          </a:p>
        </p:txBody>
      </p:sp>
      <p:sp>
        <p:nvSpPr>
          <p:cNvPr id="3" name="Content Placeholder 2"/>
          <p:cNvSpPr>
            <a:spLocks noGrp="1"/>
          </p:cNvSpPr>
          <p:nvPr>
            <p:ph idx="1"/>
          </p:nvPr>
        </p:nvSpPr>
        <p:spPr>
          <a:xfrm>
            <a:off x="457200" y="1066800"/>
            <a:ext cx="8229600" cy="4525963"/>
          </a:xfrm>
        </p:spPr>
        <p:txBody>
          <a:bodyPr>
            <a:normAutofit/>
          </a:bodyPr>
          <a:lstStyle/>
          <a:p>
            <a:r>
              <a:rPr lang="en-US" sz="2400" dirty="0" smtClean="0"/>
              <a:t>Magnetic Reluctance Position Sensor used to measure engine speed. The reluctance sensor is used in this case as an example</a:t>
            </a:r>
          </a:p>
          <a:p>
            <a:r>
              <a:rPr lang="en-US" sz="2400" dirty="0" smtClean="0"/>
              <a:t>This sensor consists of a permanent magnet with a coil of wire wound around it. A steel disk that is mounted on the crankshaft (usually in front of the engine) has tabs that pass between the pole pieces of this magnet. </a:t>
            </a:r>
          </a:p>
          <a:p>
            <a:r>
              <a:rPr lang="en-US" sz="2400" dirty="0" smtClean="0"/>
              <a:t>The steel disk has four protruding tabs, which is appropriate for an 8-cylinder engine.</a:t>
            </a:r>
          </a:p>
          <a:p>
            <a:endParaRPr lang="en-US" sz="2400" dirty="0" smtClean="0"/>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srcRect/>
          <a:stretch>
            <a:fillRect/>
          </a:stretch>
        </p:blipFill>
        <p:spPr bwMode="auto">
          <a:xfrm>
            <a:off x="685800" y="228600"/>
            <a:ext cx="7162800" cy="5201096"/>
          </a:xfrm>
          <a:prstGeom prst="rect">
            <a:avLst/>
          </a:prstGeom>
          <a:noFill/>
          <a:ln w="9525">
            <a:noFill/>
            <a:miter lim="800000"/>
            <a:headEnd/>
            <a:tailEnd/>
          </a:ln>
          <a:effectLst/>
        </p:spPr>
      </p:pic>
      <p:sp>
        <p:nvSpPr>
          <p:cNvPr id="5" name="Rectangle 4"/>
          <p:cNvSpPr/>
          <p:nvPr/>
        </p:nvSpPr>
        <p:spPr>
          <a:xfrm>
            <a:off x="1066800" y="5867400"/>
            <a:ext cx="6705600" cy="461665"/>
          </a:xfrm>
          <a:prstGeom prst="rect">
            <a:avLst/>
          </a:prstGeom>
        </p:spPr>
        <p:txBody>
          <a:bodyPr wrap="square">
            <a:spAutoFit/>
          </a:bodyPr>
          <a:lstStyle/>
          <a:p>
            <a:r>
              <a:rPr lang="en-US" sz="2400" b="1" dirty="0" smtClean="0"/>
              <a:t>Magnetic Reluctance Crankshaft Position Sensor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b="1" dirty="0" smtClean="0"/>
              <a:t/>
            </a:r>
            <a:br>
              <a:rPr lang="en-US" sz="2700" b="1" dirty="0" smtClean="0"/>
            </a:br>
            <a:r>
              <a:rPr lang="en-US" sz="2700" b="1" dirty="0" smtClean="0"/>
              <a:t/>
            </a:r>
            <a:br>
              <a:rPr lang="en-US" sz="2700" b="1" dirty="0" smtClean="0"/>
            </a:br>
            <a:r>
              <a:rPr lang="en-US" sz="2700" b="1" dirty="0" smtClean="0"/>
              <a:t>Magnetic Circuit of the Reluctance Sensor</a:t>
            </a:r>
            <a:r>
              <a:rPr lang="en-US" b="1" dirty="0" smtClean="0"/>
              <a:t/>
            </a:r>
            <a:br>
              <a:rPr lang="en-US" b="1" dirty="0" smtClean="0"/>
            </a:br>
            <a:endParaRPr lang="en-US" dirty="0"/>
          </a:p>
        </p:txBody>
      </p:sp>
      <p:pic>
        <p:nvPicPr>
          <p:cNvPr id="2050" name="Picture 2"/>
          <p:cNvPicPr>
            <a:picLocks noGrp="1" noChangeAspect="1" noChangeArrowheads="1"/>
          </p:cNvPicPr>
          <p:nvPr>
            <p:ph idx="1"/>
          </p:nvPr>
        </p:nvPicPr>
        <p:blipFill>
          <a:blip r:embed="rId3"/>
          <a:srcRect/>
          <a:stretch>
            <a:fillRect/>
          </a:stretch>
        </p:blipFill>
        <p:spPr bwMode="auto">
          <a:xfrm>
            <a:off x="1219199" y="1905000"/>
            <a:ext cx="6099517" cy="32766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sz="2400" dirty="0" smtClean="0"/>
              <a:t>In any control system, sensors provide measurements of important  variables in a format suitable for the digital microcontroller. </a:t>
            </a:r>
          </a:p>
          <a:p>
            <a:r>
              <a:rPr lang="en-US" sz="2400" dirty="0" smtClean="0"/>
              <a:t>Similarly, actuators are electrically operated devices that regulate inputs to the plant that directly control its output. </a:t>
            </a:r>
          </a:p>
          <a:p>
            <a:r>
              <a:rPr lang="en-US" sz="2400" dirty="0" smtClean="0"/>
              <a:t>For example, fuel injectors are electrically driven actuators that regulate the flow of fuel into an engine for engine control applications.</a:t>
            </a:r>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57200"/>
            <a:ext cx="8229600" cy="5486400"/>
          </a:xfrm>
        </p:spPr>
        <p:txBody>
          <a:bodyPr>
            <a:normAutofit/>
          </a:bodyPr>
          <a:lstStyle/>
          <a:p>
            <a:r>
              <a:rPr lang="en-US" sz="2400" dirty="0" smtClean="0"/>
              <a:t>When one of the tabs of the steel disk is located between the pole pieces of the magnet, a large part of the gap between the pole pieces is filled by the steel. Since the steel has a lower reluctance than air, the “flow” of magnetic flux increases to a relatively large value.</a:t>
            </a:r>
          </a:p>
          <a:p>
            <a:r>
              <a:rPr lang="en-US" sz="2400" dirty="0" smtClean="0"/>
              <a:t>On the other hand, when a tab is not between the magnet pole pieces, the gap is filled by air only. This creates a high-reluctance circuit for which the magnetic flux is relatively small. </a:t>
            </a:r>
          </a:p>
          <a:p>
            <a:r>
              <a:rPr lang="en-US" sz="2400" dirty="0" smtClean="0"/>
              <a:t>Thus, the magnitude of the magnetic flux that “flows” through the magnetic circuit depends on the position of the tab, which, in turn, depends on the crankshaft angular position.</a:t>
            </a:r>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Grp="1" noChangeAspect="1" noChangeArrowheads="1"/>
          </p:cNvPicPr>
          <p:nvPr>
            <p:ph idx="1"/>
          </p:nvPr>
        </p:nvPicPr>
        <p:blipFill>
          <a:blip r:embed="rId3"/>
          <a:srcRect/>
          <a:stretch>
            <a:fillRect/>
          </a:stretch>
        </p:blipFill>
        <p:spPr bwMode="auto">
          <a:xfrm>
            <a:off x="533400" y="457200"/>
            <a:ext cx="6324600" cy="4685244"/>
          </a:xfrm>
          <a:prstGeom prst="rect">
            <a:avLst/>
          </a:prstGeom>
          <a:noFill/>
          <a:ln w="9525">
            <a:noFill/>
            <a:miter lim="800000"/>
            <a:headEnd/>
            <a:tailEnd/>
          </a:ln>
          <a:effectLst/>
        </p:spPr>
      </p:pic>
      <p:sp>
        <p:nvSpPr>
          <p:cNvPr id="6" name="Rectangle 5"/>
          <p:cNvSpPr/>
          <p:nvPr/>
        </p:nvSpPr>
        <p:spPr>
          <a:xfrm>
            <a:off x="914400" y="5410200"/>
            <a:ext cx="6629400" cy="646331"/>
          </a:xfrm>
          <a:prstGeom prst="rect">
            <a:avLst/>
          </a:prstGeom>
        </p:spPr>
        <p:txBody>
          <a:bodyPr wrap="square">
            <a:spAutoFit/>
          </a:bodyPr>
          <a:lstStyle/>
          <a:p>
            <a:r>
              <a:rPr lang="en-US" b="1" dirty="0" smtClean="0"/>
              <a:t>Output Voltage Waveform from the Magnetic Reluctance Crankshaft Position Sensor Coil</a:t>
            </a:r>
          </a:p>
        </p:txBody>
      </p:sp>
      <p:sp>
        <p:nvSpPr>
          <p:cNvPr id="4" name="Rectangle 3"/>
          <p:cNvSpPr/>
          <p:nvPr/>
        </p:nvSpPr>
        <p:spPr>
          <a:xfrm>
            <a:off x="6934200" y="1066800"/>
            <a:ext cx="1828800" cy="830997"/>
          </a:xfrm>
          <a:prstGeom prst="rect">
            <a:avLst/>
          </a:prstGeom>
        </p:spPr>
        <p:txBody>
          <a:bodyPr wrap="square">
            <a:spAutoFit/>
          </a:bodyPr>
          <a:lstStyle/>
          <a:p>
            <a:r>
              <a:rPr lang="en-US" sz="2400" b="1" dirty="0" smtClean="0"/>
              <a:t>TDC – Top Dead Centre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400" dirty="0" smtClean="0"/>
              <a:t>The four tabs will pass through the sensing coil once for each crankshaft revolution. Therefore, if we count the pulses of voltage from the sensing coil in one minute and divide by four, we will know the engine speed in revolutions per minute (RPM).</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US" sz="3200" b="1" dirty="0" smtClean="0"/>
              <a:t>Timing Sensor for Ignition and Fuel Delivery</a:t>
            </a:r>
            <a:endParaRPr lang="en-US" sz="3200" b="1" dirty="0"/>
          </a:p>
        </p:txBody>
      </p:sp>
      <p:sp>
        <p:nvSpPr>
          <p:cNvPr id="3" name="Content Placeholder 2"/>
          <p:cNvSpPr>
            <a:spLocks noGrp="1"/>
          </p:cNvSpPr>
          <p:nvPr>
            <p:ph idx="1"/>
          </p:nvPr>
        </p:nvSpPr>
        <p:spPr>
          <a:xfrm>
            <a:off x="457200" y="1371600"/>
            <a:ext cx="8229600" cy="4525963"/>
          </a:xfrm>
        </p:spPr>
        <p:txBody>
          <a:bodyPr>
            <a:normAutofit/>
          </a:bodyPr>
          <a:lstStyle/>
          <a:p>
            <a:r>
              <a:rPr lang="en-US" sz="2400" dirty="0" smtClean="0"/>
              <a:t>In electronic engine control it is often desirable to measure the angular position of the engine relative to a specific point in the cycle.</a:t>
            </a:r>
          </a:p>
          <a:p>
            <a:r>
              <a:rPr lang="en-US" sz="2400" dirty="0" smtClean="0"/>
              <a:t>Normally it is sufficient to measure camshaft position at a fixed point. Such a sample of camshaft position is readily achieved by a magnetic sensor similar to that described for the crankshaft position measurement.</a:t>
            </a:r>
          </a:p>
          <a:p>
            <a:r>
              <a:rPr lang="en-US" sz="2400" dirty="0" smtClean="0"/>
              <a:t>This sensor detects a reference point on the angular position of the camshaft that defines a beginning to a complete engine cycle</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400" dirty="0" smtClean="0"/>
              <a:t>Once this reference point has been detected, crankshaft position measurements provide sufficient information for timing fuel injection pulses and ignition.</a:t>
            </a:r>
          </a:p>
          <a:p>
            <a:pPr>
              <a:buNone/>
            </a:pPr>
            <a:endParaRPr lang="en-US" sz="2400" dirty="0" smtClean="0"/>
          </a:p>
          <a:p>
            <a:r>
              <a:rPr lang="en-US" sz="2400" dirty="0" smtClean="0"/>
              <a:t>In one scheme a variable-reluctance sensor is located near a ferromagnetic disk on the camshaft. This disk has a notch cut (or it can have a protruding tab), as shown in Figure</a:t>
            </a:r>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3"/>
          <a:srcRect/>
          <a:stretch>
            <a:fillRect/>
          </a:stretch>
        </p:blipFill>
        <p:spPr bwMode="auto">
          <a:xfrm>
            <a:off x="457200" y="914400"/>
            <a:ext cx="8144447" cy="4267200"/>
          </a:xfrm>
          <a:prstGeom prst="rect">
            <a:avLst/>
          </a:prstGeom>
          <a:noFill/>
          <a:ln w="9525">
            <a:noFill/>
            <a:miter lim="800000"/>
            <a:headEnd/>
            <a:tailEnd/>
          </a:ln>
          <a:effectLst/>
        </p:spPr>
      </p:pic>
      <p:sp>
        <p:nvSpPr>
          <p:cNvPr id="5" name="Rectangle 4"/>
          <p:cNvSpPr/>
          <p:nvPr/>
        </p:nvSpPr>
        <p:spPr>
          <a:xfrm>
            <a:off x="1828800" y="5410200"/>
            <a:ext cx="5181600" cy="523220"/>
          </a:xfrm>
          <a:prstGeom prst="rect">
            <a:avLst/>
          </a:prstGeom>
        </p:spPr>
        <p:txBody>
          <a:bodyPr wrap="square">
            <a:spAutoFit/>
          </a:bodyPr>
          <a:lstStyle/>
          <a:p>
            <a:r>
              <a:rPr lang="en-US" sz="2800" b="1" dirty="0" smtClean="0"/>
              <a:t>Crankshaft Position Sensor</a:t>
            </a:r>
            <a:endParaRPr lang="en-US" sz="2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248400"/>
          </a:xfrm>
        </p:spPr>
        <p:txBody>
          <a:bodyPr>
            <a:noAutofit/>
          </a:bodyPr>
          <a:lstStyle/>
          <a:p>
            <a:r>
              <a:rPr lang="en-US" sz="2400" dirty="0" smtClean="0"/>
              <a:t>The disk provides a low-reluctance path (yielding high magnetic flux) except when the notch aligns with the sensor axis. </a:t>
            </a:r>
          </a:p>
          <a:p>
            <a:r>
              <a:rPr lang="en-US" sz="2400" dirty="0" smtClean="0"/>
              <a:t>Whenever the notch aligns with the sensor axis, the reluctance of this magnetic path is increased because the permeability of air in the notch is very much lower than the permeability of the disk. </a:t>
            </a:r>
          </a:p>
          <a:p>
            <a:r>
              <a:rPr lang="en-US" sz="2400" dirty="0" smtClean="0"/>
              <a:t>This relatively high reluctance through the notch causes the magnetic flux to decrease and produces a change in sensor output voltage.</a:t>
            </a:r>
          </a:p>
          <a:p>
            <a:r>
              <a:rPr lang="en-US" sz="2400" dirty="0" smtClean="0"/>
              <a:t>As the camshaft rotates, the notch passes under the sensor once for every two crankshaft revolutions. The magnetic flux abruptly decreases, then increases as the notch passes the sensor. </a:t>
            </a:r>
          </a:p>
          <a:p>
            <a:r>
              <a:rPr lang="en-US" sz="2400" dirty="0" smtClean="0"/>
              <a:t>This generates a voltage pulse that can be used in electronic control systems for timing purposes.</a:t>
            </a:r>
            <a:endParaRPr lang="en-US"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Hall-Effect Position Sensor</a:t>
            </a:r>
            <a:endParaRPr lang="en-US" sz="3200" dirty="0"/>
          </a:p>
        </p:txBody>
      </p:sp>
      <p:sp>
        <p:nvSpPr>
          <p:cNvPr id="3" name="Content Placeholder 2"/>
          <p:cNvSpPr>
            <a:spLocks noGrp="1"/>
          </p:cNvSpPr>
          <p:nvPr>
            <p:ph idx="1"/>
          </p:nvPr>
        </p:nvSpPr>
        <p:spPr>
          <a:xfrm>
            <a:off x="457200" y="1600201"/>
            <a:ext cx="8229600" cy="3886200"/>
          </a:xfrm>
        </p:spPr>
        <p:txBody>
          <a:bodyPr>
            <a:normAutofit/>
          </a:bodyPr>
          <a:lstStyle/>
          <a:p>
            <a:r>
              <a:rPr lang="en-US" sz="2400" dirty="0" smtClean="0"/>
              <a:t>One of the main disadvantages of the magnetic reluctance sensor is its lack of output when the engine isn’t running. </a:t>
            </a:r>
          </a:p>
          <a:p>
            <a:r>
              <a:rPr lang="en-US" sz="2400" dirty="0" smtClean="0"/>
              <a:t>A crankshaft position sensor that avoids this problem is the Hall-effect position sensor.</a:t>
            </a:r>
          </a:p>
          <a:p>
            <a:r>
              <a:rPr lang="en-US" sz="2400" dirty="0" smtClean="0"/>
              <a:t>This sensor can be used to measure either camshaft position or crankshaft position.</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srcRect/>
          <a:stretch>
            <a:fillRect/>
          </a:stretch>
        </p:blipFill>
        <p:spPr bwMode="auto">
          <a:xfrm>
            <a:off x="457200" y="228600"/>
            <a:ext cx="8341459" cy="5486400"/>
          </a:xfrm>
          <a:prstGeom prst="rect">
            <a:avLst/>
          </a:prstGeom>
          <a:noFill/>
          <a:ln w="9525">
            <a:noFill/>
            <a:miter lim="800000"/>
            <a:headEnd/>
            <a:tailEnd/>
          </a:ln>
          <a:effectLst/>
        </p:spPr>
      </p:pic>
      <p:sp>
        <p:nvSpPr>
          <p:cNvPr id="5" name="Rectangle 4"/>
          <p:cNvSpPr/>
          <p:nvPr/>
        </p:nvSpPr>
        <p:spPr>
          <a:xfrm>
            <a:off x="1905000" y="5867400"/>
            <a:ext cx="4572000" cy="523220"/>
          </a:xfrm>
          <a:prstGeom prst="rect">
            <a:avLst/>
          </a:prstGeom>
        </p:spPr>
        <p:txBody>
          <a:bodyPr>
            <a:spAutoFit/>
          </a:bodyPr>
          <a:lstStyle/>
          <a:p>
            <a:r>
              <a:rPr lang="en-US" sz="2800" b="1" dirty="0" smtClean="0"/>
              <a:t>Hall-Effect Position Sensor</a:t>
            </a:r>
            <a:endParaRPr lang="en-US"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3"/>
          <a:srcRect/>
          <a:stretch>
            <a:fillRect/>
          </a:stretch>
        </p:blipFill>
        <p:spPr bwMode="auto">
          <a:xfrm>
            <a:off x="838200" y="304800"/>
            <a:ext cx="7620000" cy="5458092"/>
          </a:xfrm>
          <a:prstGeom prst="rect">
            <a:avLst/>
          </a:prstGeom>
          <a:noFill/>
          <a:ln w="9525">
            <a:noFill/>
            <a:miter lim="800000"/>
            <a:headEnd/>
            <a:tailEnd/>
          </a:ln>
          <a:effectLst/>
        </p:spPr>
      </p:pic>
      <p:sp>
        <p:nvSpPr>
          <p:cNvPr id="5" name="Rectangle 4"/>
          <p:cNvSpPr/>
          <p:nvPr/>
        </p:nvSpPr>
        <p:spPr>
          <a:xfrm>
            <a:off x="2971800" y="6019800"/>
            <a:ext cx="2323200" cy="523220"/>
          </a:xfrm>
          <a:prstGeom prst="rect">
            <a:avLst/>
          </a:prstGeom>
        </p:spPr>
        <p:txBody>
          <a:bodyPr wrap="none">
            <a:spAutoFit/>
          </a:bodyPr>
          <a:lstStyle/>
          <a:p>
            <a:r>
              <a:rPr lang="en-US" sz="2800" b="1" dirty="0" smtClean="0"/>
              <a:t>The Hall Effect</a:t>
            </a:r>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800" dirty="0" smtClean="0"/>
              <a:t>A </a:t>
            </a:r>
            <a:r>
              <a:rPr lang="en-US" sz="2800" i="1" dirty="0" smtClean="0"/>
              <a:t>sensor is a device that produces a measurable signal in response to a </a:t>
            </a:r>
            <a:r>
              <a:rPr lang="en-US" sz="2800" dirty="0" smtClean="0"/>
              <a:t>stimulus.</a:t>
            </a:r>
          </a:p>
          <a:p>
            <a:endParaRPr lang="en-US" sz="2800" dirty="0" smtClean="0"/>
          </a:p>
          <a:p>
            <a:r>
              <a:rPr lang="en-US" sz="2800" dirty="0" smtClean="0"/>
              <a:t>The characteristics of a sensor may be classified as being either </a:t>
            </a:r>
            <a:r>
              <a:rPr lang="en-US" sz="2800" i="1" dirty="0" smtClean="0"/>
              <a:t>static, or dynamic</a:t>
            </a:r>
            <a:r>
              <a:rPr lang="en-US" i="1" dirty="0" smtClean="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200" dirty="0" smtClean="0"/>
              <a:t>The Hall Effect</a:t>
            </a:r>
            <a:endParaRPr lang="en-US" sz="3200" dirty="0"/>
          </a:p>
        </p:txBody>
      </p:sp>
      <p:sp>
        <p:nvSpPr>
          <p:cNvPr id="3" name="Content Placeholder 2"/>
          <p:cNvSpPr>
            <a:spLocks noGrp="1"/>
          </p:cNvSpPr>
          <p:nvPr>
            <p:ph idx="1"/>
          </p:nvPr>
        </p:nvSpPr>
        <p:spPr>
          <a:xfrm>
            <a:off x="381000" y="1066800"/>
            <a:ext cx="8229600" cy="4525963"/>
          </a:xfrm>
        </p:spPr>
        <p:txBody>
          <a:bodyPr>
            <a:normAutofit/>
          </a:bodyPr>
          <a:lstStyle/>
          <a:p>
            <a:r>
              <a:rPr lang="en-US" sz="2400" dirty="0" smtClean="0"/>
              <a:t>The Hall element is a small, thin, flat slab of semiconductor material. </a:t>
            </a:r>
          </a:p>
          <a:p>
            <a:r>
              <a:rPr lang="en-US" sz="2400" dirty="0" smtClean="0"/>
              <a:t>When a current, </a:t>
            </a:r>
            <a:r>
              <a:rPr lang="en-US" sz="2400" i="1" dirty="0" smtClean="0"/>
              <a:t>I, is passed through this slab by means of an external circuit</a:t>
            </a:r>
            <a:r>
              <a:rPr lang="en-US" sz="2400" dirty="0" smtClean="0"/>
              <a:t>, a voltage is developed across the slab perpendicular to the direction of current flow and perpendicular to the direction of magnetic flux. </a:t>
            </a:r>
          </a:p>
          <a:p>
            <a:r>
              <a:rPr lang="en-US" sz="2400" dirty="0" smtClean="0"/>
              <a:t>This voltage is proportional to both the current and magnetic flux density that flows through the slab. </a:t>
            </a:r>
          </a:p>
          <a:p>
            <a:r>
              <a:rPr lang="en-US" sz="2400" dirty="0" smtClean="0"/>
              <a:t>This effect—the generation of a voltage that is dependent on a magnetic field—is called the </a:t>
            </a:r>
            <a:r>
              <a:rPr lang="en-US" sz="2400" i="1" dirty="0" smtClean="0"/>
              <a:t>Hall effect.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305800" cy="5867400"/>
          </a:xfrm>
        </p:spPr>
        <p:txBody>
          <a:bodyPr>
            <a:normAutofit lnSpcReduction="10000"/>
          </a:bodyPr>
          <a:lstStyle/>
          <a:p>
            <a:r>
              <a:rPr lang="en-US" sz="2400" dirty="0" smtClean="0"/>
              <a:t>The current, </a:t>
            </a:r>
            <a:r>
              <a:rPr lang="en-US" sz="2400" i="1" dirty="0" smtClean="0"/>
              <a:t>I, is represented by electrons, e, which have </a:t>
            </a:r>
            <a:r>
              <a:rPr lang="en-US" sz="2400" dirty="0" smtClean="0"/>
              <a:t>negative charge, flowing from left to right. </a:t>
            </a:r>
          </a:p>
          <a:p>
            <a:r>
              <a:rPr lang="en-US" sz="2400" dirty="0" smtClean="0"/>
              <a:t>The magnetic flux flows along the legs of the magnet as indicated and is generally perpendicular to the face of the semiconductor Hall element.</a:t>
            </a:r>
          </a:p>
          <a:p>
            <a:r>
              <a:rPr lang="en-US" sz="2400" dirty="0" smtClean="0"/>
              <a:t>Whenever an electron moves through a magnetic field, a force (called the </a:t>
            </a:r>
            <a:r>
              <a:rPr lang="en-US" sz="2400" i="1" dirty="0" smtClean="0"/>
              <a:t>Lorentz force) that is proportional to the electron </a:t>
            </a:r>
            <a:r>
              <a:rPr lang="en-US" sz="2400" dirty="0" smtClean="0"/>
              <a:t>velocity and the strength of the magnetic flux is exerted on the electron. The direction of this force is perpendicular to the direction in which the electron is moving.</a:t>
            </a:r>
          </a:p>
          <a:p>
            <a:r>
              <a:rPr lang="en-US" sz="2400" dirty="0" smtClean="0"/>
              <a:t>The Lorentz force direction is such that the electrons are deflected toward the lower sense electrode. </a:t>
            </a:r>
          </a:p>
          <a:p>
            <a:r>
              <a:rPr lang="en-US" sz="2400" dirty="0" smtClean="0"/>
              <a:t>Thus, this electrode is more negative than the upper electrode and a voltage exists between the electrodes, having the polarity shown in Figure</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09600"/>
            <a:ext cx="8229600" cy="4525963"/>
          </a:xfrm>
        </p:spPr>
        <p:txBody>
          <a:bodyPr>
            <a:normAutofit/>
          </a:bodyPr>
          <a:lstStyle/>
          <a:p>
            <a:r>
              <a:rPr lang="en-US" sz="2400" dirty="0" smtClean="0"/>
              <a:t>As the strength of the magnetic flux density increases, more of the electrons are deflected downward. </a:t>
            </a:r>
          </a:p>
          <a:p>
            <a:r>
              <a:rPr lang="en-US" sz="2400" dirty="0" smtClean="0"/>
              <a:t>If the current, </a:t>
            </a:r>
            <a:r>
              <a:rPr lang="en-US" sz="2400" i="1" dirty="0" smtClean="0"/>
              <a:t>I, is held constant, then the </a:t>
            </a:r>
            <a:r>
              <a:rPr lang="en-US" sz="2400" dirty="0" smtClean="0"/>
              <a:t>voltage, </a:t>
            </a:r>
            <a:r>
              <a:rPr lang="en-US" sz="2400" i="1" dirty="0" smtClean="0"/>
              <a:t>Vo, is proportional to the strength of the magnetic flux density, which,</a:t>
            </a:r>
            <a:r>
              <a:rPr lang="en-US" sz="2400" dirty="0" smtClean="0"/>
              <a:t>in turn, is determined by the position of the tabs. </a:t>
            </a:r>
          </a:p>
          <a:p>
            <a:r>
              <a:rPr lang="en-US" sz="2400" dirty="0" smtClean="0"/>
              <a:t>This voltage tends to berelatively weak so it is amplified, as shown in Figure.</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3"/>
          <a:srcRect/>
          <a:stretch>
            <a:fillRect/>
          </a:stretch>
        </p:blipFill>
        <p:spPr bwMode="auto">
          <a:xfrm>
            <a:off x="2949565" y="0"/>
            <a:ext cx="4670435" cy="2734132"/>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2209800" y="2819400"/>
            <a:ext cx="6553200" cy="3913716"/>
          </a:xfrm>
          <a:prstGeom prst="rect">
            <a:avLst/>
          </a:prstGeom>
          <a:noFill/>
          <a:ln w="9525">
            <a:noFill/>
            <a:miter lim="800000"/>
            <a:headEnd/>
            <a:tailEnd/>
          </a:ln>
          <a:effectLst/>
        </p:spPr>
      </p:pic>
      <p:sp>
        <p:nvSpPr>
          <p:cNvPr id="6" name="Rectangle 5"/>
          <p:cNvSpPr/>
          <p:nvPr/>
        </p:nvSpPr>
        <p:spPr>
          <a:xfrm>
            <a:off x="152400" y="609600"/>
            <a:ext cx="2362200" cy="1323439"/>
          </a:xfrm>
          <a:prstGeom prst="rect">
            <a:avLst/>
          </a:prstGeom>
        </p:spPr>
        <p:txBody>
          <a:bodyPr wrap="square">
            <a:spAutoFit/>
          </a:bodyPr>
          <a:lstStyle/>
          <a:p>
            <a:r>
              <a:rPr lang="en-US" sz="2000" b="1" dirty="0" smtClean="0"/>
              <a:t>Waveform of Hall</a:t>
            </a:r>
          </a:p>
          <a:p>
            <a:r>
              <a:rPr lang="en-US" sz="2000" b="1" dirty="0" smtClean="0"/>
              <a:t>Element Output</a:t>
            </a:r>
          </a:p>
          <a:p>
            <a:r>
              <a:rPr lang="en-US" sz="2000" b="1" dirty="0" smtClean="0"/>
              <a:t>Voltage for Position</a:t>
            </a:r>
          </a:p>
          <a:p>
            <a:r>
              <a:rPr lang="en-US" sz="2000" b="1" dirty="0" smtClean="0"/>
              <a:t>Sensor</a:t>
            </a:r>
            <a:endParaRPr lang="en-US" sz="2000" dirty="0"/>
          </a:p>
        </p:txBody>
      </p:sp>
      <p:sp>
        <p:nvSpPr>
          <p:cNvPr id="7" name="Rectangle 6"/>
          <p:cNvSpPr/>
          <p:nvPr/>
        </p:nvSpPr>
        <p:spPr>
          <a:xfrm>
            <a:off x="76200" y="3496270"/>
            <a:ext cx="2286000" cy="1323439"/>
          </a:xfrm>
          <a:prstGeom prst="rect">
            <a:avLst/>
          </a:prstGeom>
        </p:spPr>
        <p:txBody>
          <a:bodyPr wrap="square">
            <a:spAutoFit/>
          </a:bodyPr>
          <a:lstStyle/>
          <a:p>
            <a:r>
              <a:rPr lang="en-US" sz="2000" b="1" dirty="0" smtClean="0"/>
              <a:t>Hall-Effect Position</a:t>
            </a:r>
          </a:p>
          <a:p>
            <a:r>
              <a:rPr lang="en-US" sz="2000" b="1" dirty="0" smtClean="0"/>
              <a:t>Sensor That Shields</a:t>
            </a:r>
          </a:p>
          <a:p>
            <a:r>
              <a:rPr lang="en-US" sz="2000" b="1" dirty="0" smtClean="0"/>
              <a:t>the Magnetic Circuit</a:t>
            </a:r>
            <a:endParaRPr lang="en-US" sz="20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b="1" dirty="0" smtClean="0"/>
              <a:t>Optical Crankshaft Position Sensor</a:t>
            </a:r>
            <a:endParaRPr lang="en-US" sz="3200" dirty="0"/>
          </a:p>
        </p:txBody>
      </p:sp>
      <p:sp>
        <p:nvSpPr>
          <p:cNvPr id="3" name="Content Placeholder 2"/>
          <p:cNvSpPr>
            <a:spLocks noGrp="1"/>
          </p:cNvSpPr>
          <p:nvPr>
            <p:ph idx="1"/>
          </p:nvPr>
        </p:nvSpPr>
        <p:spPr>
          <a:xfrm>
            <a:off x="457200" y="1295400"/>
            <a:ext cx="8229600" cy="4525963"/>
          </a:xfrm>
        </p:spPr>
        <p:txBody>
          <a:bodyPr>
            <a:normAutofit/>
          </a:bodyPr>
          <a:lstStyle/>
          <a:p>
            <a:r>
              <a:rPr lang="en-US" sz="2400" dirty="0" smtClean="0"/>
              <a:t>In a sufficiently clean environment a shaft position can also be sensed using optical techniques.  </a:t>
            </a:r>
            <a:endParaRPr lang="en-US"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3"/>
          <a:srcRect/>
          <a:stretch>
            <a:fillRect/>
          </a:stretch>
        </p:blipFill>
        <p:spPr bwMode="auto">
          <a:xfrm>
            <a:off x="609600" y="381000"/>
            <a:ext cx="7751661" cy="601980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400" dirty="0" smtClean="0"/>
              <a:t>Again, as with the magnetic system, a disk is directly coupled to the crankshaft. </a:t>
            </a:r>
          </a:p>
          <a:p>
            <a:r>
              <a:rPr lang="en-US" sz="2400" dirty="0" smtClean="0"/>
              <a:t>This time, the disk has holes in it that correspond to the number of tabs on the disks of the magnetic systems. </a:t>
            </a:r>
          </a:p>
          <a:p>
            <a:r>
              <a:rPr lang="en-US" sz="2400" dirty="0" smtClean="0"/>
              <a:t>Mounted on each side of the disk are fiber-optic light pipes.</a:t>
            </a:r>
          </a:p>
          <a:p>
            <a:r>
              <a:rPr lang="en-US" sz="2400" dirty="0" smtClean="0"/>
              <a:t>The hole in the disk allows transmission of light through the light pipes from the light-emitting diode (LED) source to the phototransistor used as a light sensor. </a:t>
            </a:r>
          </a:p>
          <a:p>
            <a:r>
              <a:rPr lang="en-US" sz="2400" dirty="0" smtClean="0"/>
              <a:t>Light would not be transmitted from source to sensor when there is no hole because the solid disk blocks the light.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3000"/>
            <a:ext cx="8229600" cy="4800600"/>
          </a:xfrm>
        </p:spPr>
        <p:txBody>
          <a:bodyPr>
            <a:normAutofit/>
          </a:bodyPr>
          <a:lstStyle/>
          <a:p>
            <a:r>
              <a:rPr lang="en-US" sz="2400" dirty="0" smtClean="0"/>
              <a:t>The pulse of light is detected by the phototransistor and coupled to an amplifier to obtain a satisfactory signal level. </a:t>
            </a:r>
          </a:p>
          <a:p>
            <a:r>
              <a:rPr lang="en-US" sz="2400" dirty="0" smtClean="0"/>
              <a:t>The output pulse level can very easily be standard transistor logic levels of + 2.4 V for the high level and + 0.8 V for the low level.</a:t>
            </a:r>
          </a:p>
          <a:p>
            <a:r>
              <a:rPr lang="en-US" sz="2400" dirty="0" smtClean="0"/>
              <a:t>One of the problems with optical sensors is that they must be protected from dirt and oil; otherwise, they will not work properly. </a:t>
            </a:r>
          </a:p>
          <a:p>
            <a:r>
              <a:rPr lang="en-US" sz="2400" dirty="0" smtClean="0"/>
              <a:t>They have the advantages that they can sense position without the engine running and that the pulse amplitude is constant with variation in speed.</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b="1" dirty="0" smtClean="0"/>
              <a:t>MAP Sensor Concepts</a:t>
            </a:r>
            <a:endParaRPr lang="en-US" sz="3200" b="1" dirty="0"/>
          </a:p>
        </p:txBody>
      </p:sp>
      <p:sp>
        <p:nvSpPr>
          <p:cNvPr id="3" name="Content Placeholder 2"/>
          <p:cNvSpPr>
            <a:spLocks noGrp="1"/>
          </p:cNvSpPr>
          <p:nvPr>
            <p:ph idx="1"/>
          </p:nvPr>
        </p:nvSpPr>
        <p:spPr>
          <a:xfrm>
            <a:off x="381000" y="1219200"/>
            <a:ext cx="8229600" cy="4525963"/>
          </a:xfrm>
        </p:spPr>
        <p:txBody>
          <a:bodyPr>
            <a:normAutofit/>
          </a:bodyPr>
          <a:lstStyle/>
          <a:p>
            <a:r>
              <a:rPr lang="en-US" sz="2400" dirty="0" smtClean="0"/>
              <a:t>It is interesting to note that none of the MAP sensors in use measures manifold pressure directly, but instead measure the displacement of a diaphragm that is deflected by manifold pressure.</a:t>
            </a:r>
          </a:p>
          <a:p>
            <a:endParaRPr lang="en-US" sz="2400" dirty="0" smtClean="0"/>
          </a:p>
          <a:p>
            <a:r>
              <a:rPr lang="en-US" sz="2400" dirty="0" smtClean="0"/>
              <a:t>One relatively inexpensive MAP sensor configuration is the silicon diaphragm diffused strain gauge sensor. </a:t>
            </a:r>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Strain Gauge MAP Sensor</a:t>
            </a:r>
            <a:endParaRPr lang="en-US" sz="3200" b="1" dirty="0"/>
          </a:p>
        </p:txBody>
      </p:sp>
      <p:sp>
        <p:nvSpPr>
          <p:cNvPr id="3" name="Content Placeholder 2"/>
          <p:cNvSpPr>
            <a:spLocks noGrp="1"/>
          </p:cNvSpPr>
          <p:nvPr>
            <p:ph idx="1"/>
          </p:nvPr>
        </p:nvSpPr>
        <p:spPr>
          <a:xfrm>
            <a:off x="457200" y="1265237"/>
            <a:ext cx="8229600" cy="4525963"/>
          </a:xfrm>
        </p:spPr>
        <p:txBody>
          <a:bodyPr>
            <a:normAutofit/>
          </a:bodyPr>
          <a:lstStyle/>
          <a:p>
            <a:r>
              <a:rPr lang="en-US" sz="2400" dirty="0" smtClean="0"/>
              <a:t>This sensor uses a silicon chip that is approximately 3 millimeters square. </a:t>
            </a:r>
          </a:p>
          <a:p>
            <a:r>
              <a:rPr lang="en-US" sz="2400" dirty="0" smtClean="0"/>
              <a:t>Along the outer edges, the chip is approximately 250 micrometers (1 micrometer = 1 millionth of a meter) thick, but the center area is only 25 micrometers thick and forms a diaphragm.</a:t>
            </a:r>
          </a:p>
          <a:p>
            <a:r>
              <a:rPr lang="en-US" sz="2400" dirty="0" smtClean="0"/>
              <a:t>The edge of the chip is sealed to a Pyrex plate under vacuum, thereby forming a vacuum chamber between the plate and the center area of the silicon chip.</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762000"/>
            <a:ext cx="8229600" cy="5257800"/>
          </a:xfrm>
        </p:spPr>
        <p:txBody>
          <a:bodyPr>
            <a:normAutofit/>
          </a:bodyPr>
          <a:lstStyle/>
          <a:p>
            <a:r>
              <a:rPr lang="en-US" sz="2800" dirty="0" smtClean="0"/>
              <a:t>Static characteristics are those that can be measured after all transient effects have stabilized to their final or steady state.</a:t>
            </a:r>
          </a:p>
          <a:p>
            <a:endParaRPr lang="en-US" sz="2800" dirty="0" smtClean="0"/>
          </a:p>
          <a:p>
            <a:r>
              <a:rPr lang="en-US" sz="2800" dirty="0" smtClean="0"/>
              <a:t>They address questions such as; by how much did the sensor’s output change in response  to the input? </a:t>
            </a:r>
          </a:p>
          <a:p>
            <a:r>
              <a:rPr lang="en-US" sz="2800" dirty="0" smtClean="0"/>
              <a:t>what is the smallest change in the input that will give an output reading? and</a:t>
            </a:r>
          </a:p>
          <a:p>
            <a:r>
              <a:rPr lang="en-US" sz="2800" dirty="0" smtClean="0"/>
              <a:t> how long did it take for the output value to change to the present value?</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srcRect/>
          <a:stretch>
            <a:fillRect/>
          </a:stretch>
        </p:blipFill>
        <p:spPr bwMode="auto">
          <a:xfrm>
            <a:off x="1990725" y="-9525"/>
            <a:ext cx="6543675" cy="3971925"/>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1514475" y="4029075"/>
            <a:ext cx="6410325" cy="2828925"/>
          </a:xfrm>
          <a:prstGeom prst="rect">
            <a:avLst/>
          </a:prstGeom>
          <a:noFill/>
          <a:ln w="9525">
            <a:noFill/>
            <a:miter lim="800000"/>
            <a:headEnd/>
            <a:tailEnd/>
          </a:ln>
          <a:effectLst/>
        </p:spPr>
      </p:pic>
      <p:sp>
        <p:nvSpPr>
          <p:cNvPr id="6" name="Rectangle 5"/>
          <p:cNvSpPr/>
          <p:nvPr/>
        </p:nvSpPr>
        <p:spPr>
          <a:xfrm>
            <a:off x="152400" y="304800"/>
            <a:ext cx="2057400" cy="1938992"/>
          </a:xfrm>
          <a:prstGeom prst="rect">
            <a:avLst/>
          </a:prstGeom>
        </p:spPr>
        <p:txBody>
          <a:bodyPr wrap="square">
            <a:spAutoFit/>
          </a:bodyPr>
          <a:lstStyle/>
          <a:p>
            <a:r>
              <a:rPr lang="en-US" sz="2400" b="1" dirty="0" smtClean="0"/>
              <a:t>Silicon-</a:t>
            </a:r>
          </a:p>
          <a:p>
            <a:r>
              <a:rPr lang="en-US" sz="2400" b="1" dirty="0" smtClean="0"/>
              <a:t>Diaphragm Strain</a:t>
            </a:r>
          </a:p>
          <a:p>
            <a:r>
              <a:rPr lang="en-US" sz="2400" b="1" dirty="0" smtClean="0"/>
              <a:t>Gauge MAP Sensor</a:t>
            </a:r>
            <a:endParaRPr lang="en-US" sz="2400" b="1"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229600" cy="5029200"/>
          </a:xfrm>
        </p:spPr>
        <p:txBody>
          <a:bodyPr>
            <a:normAutofit/>
          </a:bodyPr>
          <a:lstStyle/>
          <a:p>
            <a:r>
              <a:rPr lang="en-US" sz="2400" dirty="0" smtClean="0"/>
              <a:t>A set of sensing resistors is formed around the edge of this chamber, as indicated in Figure. </a:t>
            </a:r>
          </a:p>
          <a:p>
            <a:r>
              <a:rPr lang="en-US" sz="2400" dirty="0" smtClean="0"/>
              <a:t>The resistors are formed by diffusing a doping impurity into the silicon. External connections to these resistors are made through wires connected to the metal bonding pads. </a:t>
            </a:r>
          </a:p>
          <a:p>
            <a:r>
              <a:rPr lang="en-US" sz="2400" dirty="0" smtClean="0"/>
              <a:t>This entire assembly is placed in a sealed housing that is connected to the intake manifold by a small diameter tube. Manifold pressure applied to the diaphragm causes it to deflect.</a:t>
            </a:r>
          </a:p>
          <a:p>
            <a:r>
              <a:rPr lang="en-US" sz="2400" dirty="0" smtClean="0"/>
              <a:t>The resistance of the sensing resistors changes in proportion to the applied manifold pressure by a phenomenon that is known as </a:t>
            </a:r>
            <a:r>
              <a:rPr lang="en-US" sz="2400" b="1" i="1" dirty="0" smtClean="0"/>
              <a:t>piezoresistivity</a:t>
            </a:r>
            <a:r>
              <a:rPr lang="en-US" sz="2400" i="1" dirty="0" smtClean="0"/>
              <a:t>.</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400" dirty="0" smtClean="0"/>
              <a:t>Piezoresistivity occurs in certain semiconductors so that the actual resistivity (a property of the material) changes in proportion to the strain (fractional change in length). </a:t>
            </a:r>
          </a:p>
          <a:p>
            <a:r>
              <a:rPr lang="en-US" sz="2400" dirty="0" smtClean="0"/>
              <a:t>The strain induced in each resistor is proportional to the diaphragm deflection, which, in turn, is proportional to the pressure on the outside surface of the diaphragm. This pressure is the manifold pressure.</a:t>
            </a:r>
          </a:p>
          <a:p>
            <a:r>
              <a:rPr lang="en-US" sz="2400" dirty="0" smtClean="0"/>
              <a:t>An electrical signal that is proportional to the manifold pressure is obtained by connecting the resistors in a circuit called a Wheatstone bridge, as shown.</a:t>
            </a:r>
            <a:endParaRPr lang="en-US" sz="24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srcRect/>
          <a:stretch>
            <a:fillRect/>
          </a:stretch>
        </p:blipFill>
        <p:spPr bwMode="auto">
          <a:xfrm>
            <a:off x="1981200" y="304801"/>
            <a:ext cx="6858000" cy="5943599"/>
          </a:xfrm>
          <a:prstGeom prst="rect">
            <a:avLst/>
          </a:prstGeom>
          <a:noFill/>
          <a:ln w="9525">
            <a:noFill/>
            <a:miter lim="800000"/>
            <a:headEnd/>
            <a:tailEnd/>
          </a:ln>
          <a:effectLst/>
        </p:spPr>
      </p:pic>
      <p:sp>
        <p:nvSpPr>
          <p:cNvPr id="5" name="Rectangle 4"/>
          <p:cNvSpPr/>
          <p:nvPr/>
        </p:nvSpPr>
        <p:spPr>
          <a:xfrm>
            <a:off x="-76200" y="609600"/>
            <a:ext cx="2286000" cy="1569660"/>
          </a:xfrm>
          <a:prstGeom prst="rect">
            <a:avLst/>
          </a:prstGeom>
        </p:spPr>
        <p:txBody>
          <a:bodyPr wrap="square">
            <a:spAutoFit/>
          </a:bodyPr>
          <a:lstStyle/>
          <a:p>
            <a:r>
              <a:rPr lang="en-US" sz="2400" b="1" dirty="0" smtClean="0"/>
              <a:t>Circuit Diagram</a:t>
            </a:r>
          </a:p>
          <a:p>
            <a:r>
              <a:rPr lang="en-US" sz="2400" b="1" dirty="0" smtClean="0"/>
              <a:t>for MAP Sensor </a:t>
            </a:r>
          </a:p>
          <a:p>
            <a:r>
              <a:rPr lang="en-US" sz="2400" b="1" dirty="0" smtClean="0"/>
              <a:t>Using Strain </a:t>
            </a:r>
          </a:p>
          <a:p>
            <a:r>
              <a:rPr lang="en-US" sz="2400" b="1" dirty="0" smtClean="0"/>
              <a:t>Gauges</a:t>
            </a:r>
            <a:endParaRPr lang="en-US" sz="24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562600"/>
          </a:xfrm>
        </p:spPr>
        <p:txBody>
          <a:bodyPr>
            <a:normAutofit lnSpcReduction="10000"/>
          </a:bodyPr>
          <a:lstStyle/>
          <a:p>
            <a:r>
              <a:rPr lang="en-US" sz="2400" dirty="0" smtClean="0"/>
              <a:t>The voltage regulator holds a constant dc voltage across the bridge. The resistors diffused into the diaphragm are denoted </a:t>
            </a:r>
            <a:r>
              <a:rPr lang="en-US" sz="2400" i="1" dirty="0" smtClean="0"/>
              <a:t>R1, R2, R3, and R4.</a:t>
            </a:r>
          </a:p>
          <a:p>
            <a:r>
              <a:rPr lang="en-US" sz="2400" dirty="0" smtClean="0"/>
              <a:t>When there is no strain on the diaphragm, all four resistances are equal, the bridge is balanced, and the voltage between points A and B is zero. </a:t>
            </a:r>
          </a:p>
          <a:p>
            <a:r>
              <a:rPr lang="en-US" sz="2400" dirty="0" smtClean="0"/>
              <a:t>When manifold pressure changes, it causes these resistances to change in such a way that </a:t>
            </a:r>
            <a:r>
              <a:rPr lang="en-US" sz="2400" i="1" dirty="0" smtClean="0"/>
              <a:t>R1 and R3 increase by an amount that is proportional to pressure; at the </a:t>
            </a:r>
            <a:r>
              <a:rPr lang="en-US" sz="2400" dirty="0" smtClean="0"/>
              <a:t>same time, </a:t>
            </a:r>
            <a:r>
              <a:rPr lang="en-US" sz="2400" i="1" dirty="0" smtClean="0"/>
              <a:t>R2 and R4 decrease by an identical amount.</a:t>
            </a:r>
          </a:p>
          <a:p>
            <a:r>
              <a:rPr lang="en-US" sz="2400" dirty="0" smtClean="0"/>
              <a:t>This unbalances the bridge and a net difference voltage is present between points A and B. </a:t>
            </a:r>
          </a:p>
          <a:p>
            <a:r>
              <a:rPr lang="en-US" sz="2400" dirty="0" smtClean="0"/>
              <a:t>The differential amplifier generates an output voltage proportional to the difference between the two input voltages.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THROTTLE ANGLE SENSOR</a:t>
            </a:r>
            <a:br>
              <a:rPr lang="en-US" sz="3200" b="1" dirty="0" smtClean="0"/>
            </a:br>
            <a:endParaRPr lang="en-US" sz="3200" dirty="0"/>
          </a:p>
        </p:txBody>
      </p:sp>
      <p:sp>
        <p:nvSpPr>
          <p:cNvPr id="3" name="Content Placeholder 2"/>
          <p:cNvSpPr>
            <a:spLocks noGrp="1"/>
          </p:cNvSpPr>
          <p:nvPr>
            <p:ph idx="1"/>
          </p:nvPr>
        </p:nvSpPr>
        <p:spPr>
          <a:xfrm>
            <a:off x="457200" y="1219200"/>
            <a:ext cx="8229600" cy="4525963"/>
          </a:xfrm>
        </p:spPr>
        <p:txBody>
          <a:bodyPr>
            <a:normAutofit/>
          </a:bodyPr>
          <a:lstStyle/>
          <a:p>
            <a:r>
              <a:rPr lang="en-US" sz="2400" dirty="0" smtClean="0"/>
              <a:t>The throttle plate is linked mechanically to the accelerator pedal. When the driver depresses the accelerator pedal, this linkage causes the throttle plate angle to increase, allowing more air to enter the engine and thereby increasing engine power.</a:t>
            </a:r>
          </a:p>
          <a:p>
            <a:r>
              <a:rPr lang="en-US" sz="2400" dirty="0" smtClean="0"/>
              <a:t>Measurement of the instantaneous throttle angle is important for control purposes, most throttle angle sensors are essentially potentiometers.</a:t>
            </a:r>
          </a:p>
          <a:p>
            <a:r>
              <a:rPr lang="en-US" sz="2400" dirty="0" smtClean="0"/>
              <a:t> A </a:t>
            </a:r>
            <a:r>
              <a:rPr lang="en-US" sz="2400" i="1" dirty="0" smtClean="0"/>
              <a:t>potentiometer consists of a resistor with a movable </a:t>
            </a:r>
            <a:r>
              <a:rPr lang="en-US" sz="2400" dirty="0" smtClean="0"/>
              <a:t>contact, as illustrated in Figure</a:t>
            </a:r>
          </a:p>
          <a:p>
            <a:endParaRPr lang="en-US" sz="2400" dirty="0" smtClean="0"/>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533400" y="533400"/>
            <a:ext cx="5448812" cy="5181600"/>
          </a:xfrm>
          <a:prstGeom prst="rect">
            <a:avLst/>
          </a:prstGeom>
          <a:noFill/>
          <a:ln w="9525">
            <a:noFill/>
            <a:miter lim="800000"/>
            <a:headEnd/>
            <a:tailEnd/>
          </a:ln>
          <a:effectLst/>
        </p:spPr>
      </p:pic>
      <p:sp>
        <p:nvSpPr>
          <p:cNvPr id="5" name="Rectangle 4"/>
          <p:cNvSpPr/>
          <p:nvPr/>
        </p:nvSpPr>
        <p:spPr>
          <a:xfrm>
            <a:off x="1143000" y="5715000"/>
            <a:ext cx="4876800" cy="400110"/>
          </a:xfrm>
          <a:prstGeom prst="rect">
            <a:avLst/>
          </a:prstGeom>
        </p:spPr>
        <p:txBody>
          <a:bodyPr wrap="square">
            <a:spAutoFit/>
          </a:bodyPr>
          <a:lstStyle/>
          <a:p>
            <a:r>
              <a:rPr lang="en-US" sz="2000" b="1" dirty="0" smtClean="0"/>
              <a:t>Throttle Angle Sensor: A Potentiometer</a:t>
            </a:r>
          </a:p>
        </p:txBody>
      </p:sp>
      <p:sp>
        <p:nvSpPr>
          <p:cNvPr id="6" name="Rectangle 5"/>
          <p:cNvSpPr/>
          <p:nvPr/>
        </p:nvSpPr>
        <p:spPr>
          <a:xfrm>
            <a:off x="5867400" y="1143000"/>
            <a:ext cx="3276600" cy="3046988"/>
          </a:xfrm>
          <a:prstGeom prst="rect">
            <a:avLst/>
          </a:prstGeom>
        </p:spPr>
        <p:txBody>
          <a:bodyPr wrap="square">
            <a:spAutoFit/>
          </a:bodyPr>
          <a:lstStyle/>
          <a:p>
            <a:r>
              <a:rPr lang="en-US" sz="2400" dirty="0" smtClean="0"/>
              <a:t>A section of resistance material is placed in an arc around the pivot axis for the movable contact. One end of the resistor is connected to ground, the other to a fixed voltage </a:t>
            </a:r>
            <a:r>
              <a:rPr lang="en-US" sz="2400" i="1" dirty="0" smtClean="0"/>
              <a:t>V</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09600"/>
            <a:ext cx="8229600" cy="5867400"/>
          </a:xfrm>
        </p:spPr>
        <p:txBody>
          <a:bodyPr>
            <a:normAutofit/>
          </a:bodyPr>
          <a:lstStyle/>
          <a:p>
            <a:r>
              <a:rPr lang="en-US" sz="2400" dirty="0" smtClean="0"/>
              <a:t>The voltage at the contact point of the movable contact is proportional to the angle (</a:t>
            </a:r>
            <a:r>
              <a:rPr lang="en-US" sz="2400" i="1" dirty="0" smtClean="0"/>
              <a:t>a) from the ground contact to </a:t>
            </a:r>
            <a:r>
              <a:rPr lang="en-US" sz="2400" dirty="0" smtClean="0"/>
              <a:t>the movable contact. Thus,</a:t>
            </a:r>
          </a:p>
          <a:p>
            <a:pPr>
              <a:buNone/>
            </a:pPr>
            <a:r>
              <a:rPr lang="en-US" i="1" dirty="0" smtClean="0"/>
              <a:t>                        v(a)= ka</a:t>
            </a:r>
          </a:p>
          <a:p>
            <a:pPr>
              <a:buNone/>
            </a:pPr>
            <a:r>
              <a:rPr lang="en-US" sz="2400" dirty="0" smtClean="0"/>
              <a:t>     where </a:t>
            </a:r>
            <a:r>
              <a:rPr lang="en-US" sz="2400" i="1" dirty="0" smtClean="0"/>
              <a:t>v(a) is the voltage at the contact point, </a:t>
            </a:r>
          </a:p>
          <a:p>
            <a:pPr>
              <a:buNone/>
            </a:pPr>
            <a:r>
              <a:rPr lang="en-US" sz="2400" i="1" dirty="0" smtClean="0"/>
              <a:t>                 k is a constant, and </a:t>
            </a:r>
          </a:p>
          <a:p>
            <a:pPr>
              <a:buNone/>
            </a:pPr>
            <a:r>
              <a:rPr lang="en-US" sz="2400" i="1" dirty="0" smtClean="0"/>
              <a:t>                 a is the angle </a:t>
            </a:r>
            <a:r>
              <a:rPr lang="en-US" sz="2400" dirty="0" smtClean="0"/>
              <a:t>of the contact point from the ground     </a:t>
            </a:r>
            <a:br>
              <a:rPr lang="en-US" sz="2400" dirty="0" smtClean="0"/>
            </a:br>
            <a:r>
              <a:rPr lang="en-US" sz="2400" dirty="0" smtClean="0"/>
              <a:t>            connection.</a:t>
            </a:r>
          </a:p>
          <a:p>
            <a:r>
              <a:rPr lang="en-US" sz="2400" dirty="0" smtClean="0"/>
              <a:t>This potentiometer can be used to measure any angular rotation. In particular, it is well suited for measuring throttle angle. The only disadvantage to the potentiometer for automotive applications is its analog output. </a:t>
            </a:r>
          </a:p>
          <a:p>
            <a:r>
              <a:rPr lang="en-US" sz="2400" dirty="0" smtClean="0"/>
              <a:t>For digital engine control, the voltage </a:t>
            </a:r>
            <a:r>
              <a:rPr lang="en-US" sz="2400" i="1" dirty="0" smtClean="0"/>
              <a:t>v(a) must be converted to digital format </a:t>
            </a:r>
            <a:r>
              <a:rPr lang="en-US" sz="2400" dirty="0" smtClean="0"/>
              <a:t>using an analog-to-digital converter.</a:t>
            </a:r>
          </a:p>
          <a:p>
            <a:pPr>
              <a:buNone/>
            </a:pPr>
            <a:endParaRPr lang="en-US" sz="2400" dirty="0" smtClean="0"/>
          </a:p>
          <a:p>
            <a:pPr>
              <a:buNone/>
            </a:pPr>
            <a:endParaRPr lang="en-US" sz="2400" dirty="0" smtClean="0"/>
          </a:p>
          <a:p>
            <a:pPr>
              <a:buNone/>
            </a:pPr>
            <a:endParaRPr lang="en-US" i="1"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normAutofit fontScale="90000"/>
          </a:bodyPr>
          <a:lstStyle/>
          <a:p>
            <a:r>
              <a:rPr lang="en-US" sz="3200" b="1" dirty="0" smtClean="0"/>
              <a:t/>
            </a:r>
            <a:br>
              <a:rPr lang="en-US" sz="3200" b="1" dirty="0" smtClean="0"/>
            </a:br>
            <a:r>
              <a:rPr lang="en-US" sz="3200" b="1" dirty="0" smtClean="0"/>
              <a:t>TEMPERATURE SENSORS</a:t>
            </a:r>
            <a:br>
              <a:rPr lang="en-US" sz="3200" b="1" dirty="0" smtClean="0"/>
            </a:br>
            <a:endParaRPr lang="en-US" sz="3200" dirty="0"/>
          </a:p>
        </p:txBody>
      </p:sp>
      <p:sp>
        <p:nvSpPr>
          <p:cNvPr id="3" name="Content Placeholder 2"/>
          <p:cNvSpPr>
            <a:spLocks noGrp="1"/>
          </p:cNvSpPr>
          <p:nvPr>
            <p:ph idx="1"/>
          </p:nvPr>
        </p:nvSpPr>
        <p:spPr>
          <a:xfrm>
            <a:off x="457200" y="1447800"/>
            <a:ext cx="8229600" cy="4525963"/>
          </a:xfrm>
        </p:spPr>
        <p:txBody>
          <a:bodyPr>
            <a:normAutofit/>
          </a:bodyPr>
          <a:lstStyle/>
          <a:p>
            <a:r>
              <a:rPr lang="en-US" sz="2400" dirty="0" smtClean="0"/>
              <a:t>Temperature is an important parameter throughout the automotive system. </a:t>
            </a:r>
          </a:p>
          <a:p>
            <a:r>
              <a:rPr lang="en-US" sz="2400" dirty="0" smtClean="0"/>
              <a:t>In operation of an electronic fuel control system it is vital to know the temperature of the coolant, the temperature of the inlet air, and the temperature of the exhaust gas oxygen sensor</a:t>
            </a:r>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sz="3200" b="1" dirty="0" smtClean="0"/>
              <a:t/>
            </a:r>
            <a:br>
              <a:rPr lang="en-US" sz="3200" b="1" dirty="0" smtClean="0"/>
            </a:br>
            <a:r>
              <a:rPr lang="en-US" sz="3200" b="1" dirty="0" smtClean="0"/>
              <a:t>Coolant Sensor</a:t>
            </a:r>
            <a:br>
              <a:rPr lang="en-US" sz="3200" b="1" dirty="0" smtClean="0"/>
            </a:br>
            <a:endParaRPr lang="en-US" sz="3200" dirty="0"/>
          </a:p>
        </p:txBody>
      </p:sp>
      <p:pic>
        <p:nvPicPr>
          <p:cNvPr id="5122" name="Picture 2"/>
          <p:cNvPicPr>
            <a:picLocks noGrp="1" noChangeAspect="1" noChangeArrowheads="1"/>
          </p:cNvPicPr>
          <p:nvPr>
            <p:ph idx="1"/>
          </p:nvPr>
        </p:nvPicPr>
        <p:blipFill>
          <a:blip r:embed="rId2"/>
          <a:srcRect/>
          <a:stretch>
            <a:fillRect/>
          </a:stretch>
        </p:blipFill>
        <p:spPr bwMode="auto">
          <a:xfrm>
            <a:off x="914400" y="1066800"/>
            <a:ext cx="7315200" cy="1981200"/>
          </a:xfrm>
          <a:prstGeom prst="rect">
            <a:avLst/>
          </a:prstGeom>
          <a:noFill/>
          <a:ln w="9525">
            <a:noFill/>
            <a:miter lim="800000"/>
            <a:headEnd/>
            <a:tailEnd/>
          </a:ln>
          <a:effectLst/>
        </p:spPr>
      </p:pic>
      <p:sp>
        <p:nvSpPr>
          <p:cNvPr id="5" name="Rectangle 4"/>
          <p:cNvSpPr/>
          <p:nvPr/>
        </p:nvSpPr>
        <p:spPr>
          <a:xfrm>
            <a:off x="381000" y="3124200"/>
            <a:ext cx="8534400" cy="3323987"/>
          </a:xfrm>
          <a:prstGeom prst="rect">
            <a:avLst/>
          </a:prstGeom>
        </p:spPr>
        <p:txBody>
          <a:bodyPr wrap="square">
            <a:spAutoFit/>
          </a:bodyPr>
          <a:lstStyle/>
          <a:p>
            <a:pPr>
              <a:buFont typeface="Arial" pitchFamily="34" charset="0"/>
              <a:buChar char="•"/>
            </a:pPr>
            <a:r>
              <a:rPr lang="en-US" dirty="0" smtClean="0"/>
              <a:t> </a:t>
            </a:r>
            <a:r>
              <a:rPr lang="en-US" sz="2400" dirty="0" smtClean="0"/>
              <a:t>Consists of a </a:t>
            </a:r>
            <a:r>
              <a:rPr lang="en-US" sz="2400" dirty="0" err="1" smtClean="0"/>
              <a:t>thermistor</a:t>
            </a:r>
            <a:r>
              <a:rPr lang="en-US" sz="2400" dirty="0" smtClean="0"/>
              <a:t> mounted in a housing that is designed to be inserted in the coolant stream.</a:t>
            </a:r>
          </a:p>
          <a:p>
            <a:pPr>
              <a:buFont typeface="Arial" pitchFamily="34" charset="0"/>
              <a:buChar char="•"/>
            </a:pPr>
            <a:r>
              <a:rPr lang="en-US" sz="2400" dirty="0" smtClean="0"/>
              <a:t>This housing is typically threaded with pipe threads that seal the assembly against coolant leakage.</a:t>
            </a:r>
          </a:p>
          <a:p>
            <a:pPr>
              <a:buFont typeface="Arial" pitchFamily="34" charset="0"/>
              <a:buChar char="•"/>
            </a:pPr>
            <a:r>
              <a:rPr lang="en-US" sz="2400" dirty="0" smtClean="0"/>
              <a:t>A </a:t>
            </a:r>
            <a:r>
              <a:rPr lang="en-US" sz="2400" i="1" dirty="0" err="1" smtClean="0"/>
              <a:t>thermistor</a:t>
            </a:r>
            <a:r>
              <a:rPr lang="en-US" sz="2400" i="1" dirty="0" smtClean="0"/>
              <a:t> is made of semiconductor material whose resistance varies </a:t>
            </a:r>
            <a:r>
              <a:rPr lang="en-US" sz="2400" dirty="0" smtClean="0"/>
              <a:t>inversely with temperature. For example, at -40°C a typical coolant sensor has a resistance of 100 </a:t>
            </a:r>
            <a:r>
              <a:rPr lang="en-US" sz="2400" dirty="0" err="1" smtClean="0"/>
              <a:t>Kohms</a:t>
            </a:r>
            <a:r>
              <a:rPr lang="en-US" sz="2400" dirty="0" smtClean="0"/>
              <a:t>. The resistance decreases to about 70 </a:t>
            </a:r>
            <a:r>
              <a:rPr lang="en-US" sz="2400" dirty="0" err="1" smtClean="0"/>
              <a:t>Kohms</a:t>
            </a:r>
            <a:r>
              <a:rPr lang="en-US" sz="2400" dirty="0" smtClean="0"/>
              <a:t> at 130°C.</a:t>
            </a:r>
          </a:p>
          <a:p>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 calcmode="lin" valueType="num">
                                      <p:cBhvr additive="base">
                                        <p:cTn id="13" dur="500" fill="hold"/>
                                        <p:tgtEl>
                                          <p:spTgt spid="5122"/>
                                        </p:tgtEl>
                                        <p:attrNameLst>
                                          <p:attrName>ppt_x</p:attrName>
                                        </p:attrNameLst>
                                      </p:cBhvr>
                                      <p:tavLst>
                                        <p:tav tm="0">
                                          <p:val>
                                            <p:strVal val="#ppt_x"/>
                                          </p:val>
                                        </p:tav>
                                        <p:tav tm="100000">
                                          <p:val>
                                            <p:strVal val="#ppt_x"/>
                                          </p:val>
                                        </p:tav>
                                      </p:tavLst>
                                    </p:anim>
                                    <p:anim calcmode="lin" valueType="num">
                                      <p:cBhvr additive="base">
                                        <p:cTn id="14"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 calcmode="lin" valueType="num">
                                      <p:cBhvr additive="base">
                                        <p:cTn id="2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anim calcmode="lin" valueType="num">
                                      <p:cBhvr additive="base">
                                        <p:cTn id="3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800" dirty="0" smtClean="0"/>
              <a:t>Dynamic characteristics describe the sensor’s transient properties. </a:t>
            </a:r>
          </a:p>
          <a:p>
            <a:r>
              <a:rPr lang="en-US" sz="2800" dirty="0" smtClean="0"/>
              <a:t>These typically address questions such as; at what rate is the output changing in response to the input? and</a:t>
            </a:r>
          </a:p>
          <a:p>
            <a:r>
              <a:rPr lang="en-US" sz="2800" dirty="0" smtClean="0"/>
              <a:t> what impact would a slight change in the input conditions have on the transient response?</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3124200"/>
            <a:ext cx="8458200" cy="2308324"/>
          </a:xfrm>
          <a:prstGeom prst="rect">
            <a:avLst/>
          </a:prstGeom>
        </p:spPr>
        <p:txBody>
          <a:bodyPr wrap="square">
            <a:spAutoFit/>
          </a:bodyPr>
          <a:lstStyle/>
          <a:p>
            <a:pPr>
              <a:buFont typeface="Arial" pitchFamily="34" charset="0"/>
              <a:buChar char="•"/>
            </a:pPr>
            <a:r>
              <a:rPr lang="en-US" sz="2400" dirty="0" smtClean="0"/>
              <a:t>The sensor is typically connected in an electrical circuit as shown.</a:t>
            </a:r>
          </a:p>
          <a:p>
            <a:pPr>
              <a:buFont typeface="Arial" pitchFamily="34" charset="0"/>
              <a:buChar char="•"/>
            </a:pPr>
            <a:r>
              <a:rPr lang="en-US" sz="2400" dirty="0" smtClean="0"/>
              <a:t>The coolant temperature sensor resistance is denoted </a:t>
            </a:r>
            <a:r>
              <a:rPr lang="en-US" sz="2400" i="1" dirty="0" smtClean="0"/>
              <a:t>R</a:t>
            </a:r>
            <a:r>
              <a:rPr lang="en-US" sz="2400" i="1" baseline="-25000" dirty="0" smtClean="0"/>
              <a:t>T</a:t>
            </a:r>
            <a:r>
              <a:rPr lang="en-US" sz="2400" i="1" dirty="0" smtClean="0"/>
              <a:t>. This resistance is connected to a reference voltage through a fixed resistance R. The sensor output voltage V</a:t>
            </a:r>
            <a:r>
              <a:rPr lang="en-US" sz="2400" i="1" baseline="-25000" dirty="0" smtClean="0"/>
              <a:t>T</a:t>
            </a:r>
            <a:r>
              <a:rPr lang="en-US" sz="2400" i="1" dirty="0" smtClean="0"/>
              <a:t>, is given by the following equation:</a:t>
            </a:r>
          </a:p>
          <a:p>
            <a:endParaRPr lang="en-US" sz="2400" dirty="0" smtClean="0"/>
          </a:p>
        </p:txBody>
      </p:sp>
      <p:pic>
        <p:nvPicPr>
          <p:cNvPr id="6146" name="Picture 2"/>
          <p:cNvPicPr>
            <a:picLocks noGrp="1" noChangeAspect="1" noChangeArrowheads="1"/>
          </p:cNvPicPr>
          <p:nvPr>
            <p:ph idx="1"/>
          </p:nvPr>
        </p:nvPicPr>
        <p:blipFill>
          <a:blip r:embed="rId2"/>
          <a:srcRect/>
          <a:stretch>
            <a:fillRect/>
          </a:stretch>
        </p:blipFill>
        <p:spPr bwMode="auto">
          <a:xfrm>
            <a:off x="914400" y="381000"/>
            <a:ext cx="7078133" cy="25146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2895600" y="4648200"/>
            <a:ext cx="2133600" cy="1025451"/>
          </a:xfrm>
          <a:prstGeom prst="rect">
            <a:avLst/>
          </a:prstGeom>
          <a:noFill/>
          <a:ln w="9525">
            <a:noFill/>
            <a:miter lim="800000"/>
            <a:headEnd/>
            <a:tailEnd/>
          </a:ln>
          <a:effectLst/>
        </p:spPr>
      </p:pic>
      <p:sp>
        <p:nvSpPr>
          <p:cNvPr id="7" name="Rectangle 6"/>
          <p:cNvSpPr/>
          <p:nvPr/>
        </p:nvSpPr>
        <p:spPr>
          <a:xfrm>
            <a:off x="228600" y="5638800"/>
            <a:ext cx="8458200" cy="830997"/>
          </a:xfrm>
          <a:prstGeom prst="rect">
            <a:avLst/>
          </a:prstGeom>
        </p:spPr>
        <p:txBody>
          <a:bodyPr wrap="square">
            <a:spAutoFit/>
          </a:bodyPr>
          <a:lstStyle/>
          <a:p>
            <a:pPr>
              <a:buFont typeface="Arial" pitchFamily="34" charset="0"/>
              <a:buChar char="•"/>
            </a:pPr>
            <a:r>
              <a:rPr lang="en-US" sz="2400" dirty="0" smtClean="0"/>
              <a:t>The sensor output voltage varies inversely with temperature; that is, the output voltage decreases as the temperature increases.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7"/>
                                        </p:tgtEl>
                                        <p:attrNameLst>
                                          <p:attrName>style.visibility</p:attrName>
                                        </p:attrNameLst>
                                      </p:cBhvr>
                                      <p:to>
                                        <p:strVal val="visible"/>
                                      </p:to>
                                    </p:set>
                                    <p:anim calcmode="lin" valueType="num">
                                      <p:cBhvr additive="base">
                                        <p:cTn id="25" dur="500" fill="hold"/>
                                        <p:tgtEl>
                                          <p:spTgt spid="6147"/>
                                        </p:tgtEl>
                                        <p:attrNameLst>
                                          <p:attrName>ppt_x</p:attrName>
                                        </p:attrNameLst>
                                      </p:cBhvr>
                                      <p:tavLst>
                                        <p:tav tm="0">
                                          <p:val>
                                            <p:strVal val="#ppt_x"/>
                                          </p:val>
                                        </p:tav>
                                        <p:tav tm="100000">
                                          <p:val>
                                            <p:strVal val="#ppt_x"/>
                                          </p:val>
                                        </p:tav>
                                      </p:tavLst>
                                    </p:anim>
                                    <p:anim calcmode="lin" valueType="num">
                                      <p:cBhvr additive="base">
                                        <p:cTn id="26"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sz="3200" b="1" dirty="0" smtClean="0"/>
              <a:t>SENSORS FOR FEEDBACK CONTROL</a:t>
            </a:r>
            <a:br>
              <a:rPr lang="en-US" sz="3200" b="1" dirty="0" smtClean="0"/>
            </a:br>
            <a:endParaRPr lang="en-US" sz="3200" dirty="0"/>
          </a:p>
        </p:txBody>
      </p:sp>
      <p:sp>
        <p:nvSpPr>
          <p:cNvPr id="3" name="Content Placeholder 2"/>
          <p:cNvSpPr>
            <a:spLocks noGrp="1"/>
          </p:cNvSpPr>
          <p:nvPr>
            <p:ph idx="1"/>
          </p:nvPr>
        </p:nvSpPr>
        <p:spPr>
          <a:xfrm>
            <a:off x="457200" y="1219200"/>
            <a:ext cx="8229600" cy="4525963"/>
          </a:xfrm>
        </p:spPr>
        <p:txBody>
          <a:bodyPr/>
          <a:lstStyle/>
          <a:p>
            <a:r>
              <a:rPr lang="en-US" sz="2400" dirty="0" smtClean="0"/>
              <a:t>Feedback control for fuel delivery is based on maintaining the air/fuel ratio at stoichiometry (i.e., 14.7 : 1). </a:t>
            </a:r>
          </a:p>
          <a:p>
            <a:pPr>
              <a:buNone/>
            </a:pPr>
            <a:endParaRPr lang="en-US" sz="2400" dirty="0" smtClean="0"/>
          </a:p>
          <a:p>
            <a:r>
              <a:rPr lang="en-US" sz="2400" dirty="0" smtClean="0"/>
              <a:t>The primary sensor for fuel control is the exhaust gas oxygen sensor.</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Exhaust Gas Oxygen Sensor</a:t>
            </a:r>
            <a:br>
              <a:rPr lang="en-US" sz="3200" b="1" dirty="0" smtClean="0"/>
            </a:br>
            <a:endParaRPr lang="en-US" sz="3200" dirty="0"/>
          </a:p>
        </p:txBody>
      </p:sp>
      <p:sp>
        <p:nvSpPr>
          <p:cNvPr id="3" name="Content Placeholder 2"/>
          <p:cNvSpPr>
            <a:spLocks noGrp="1"/>
          </p:cNvSpPr>
          <p:nvPr>
            <p:ph idx="1"/>
          </p:nvPr>
        </p:nvSpPr>
        <p:spPr>
          <a:xfrm>
            <a:off x="457200" y="1143001"/>
            <a:ext cx="8229600" cy="2133599"/>
          </a:xfrm>
        </p:spPr>
        <p:txBody>
          <a:bodyPr/>
          <a:lstStyle/>
          <a:p>
            <a:r>
              <a:rPr lang="en-US" sz="2400" dirty="0" smtClean="0"/>
              <a:t>The amount of oxygen in the exhaust gas is used as an indirect measurement of the air/fuel ratio. </a:t>
            </a:r>
          </a:p>
          <a:p>
            <a:r>
              <a:rPr lang="en-US" sz="2400" dirty="0" smtClean="0"/>
              <a:t>As a result, one of the most significant automotive sensors in use today is the exhaust gas oxygen (EGO) sensor. </a:t>
            </a:r>
          </a:p>
          <a:p>
            <a:r>
              <a:rPr lang="en-US" sz="2400" dirty="0" smtClean="0"/>
              <a:t>This sensor is often called a </a:t>
            </a:r>
            <a:r>
              <a:rPr lang="en-US" sz="2400" i="1" dirty="0" smtClean="0"/>
              <a:t>lambda </a:t>
            </a:r>
            <a:r>
              <a:rPr lang="en-US" sz="2400" dirty="0" smtClean="0"/>
              <a:t>(</a:t>
            </a:r>
            <a:r>
              <a:rPr lang="el-GR" sz="2400" dirty="0" smtClean="0"/>
              <a:t>λ</a:t>
            </a:r>
            <a:r>
              <a:rPr lang="en-US" sz="2400" dirty="0" smtClean="0"/>
              <a:t>)</a:t>
            </a:r>
            <a:r>
              <a:rPr lang="en-US" sz="2400" i="1" dirty="0" smtClean="0"/>
              <a:t> sensor </a:t>
            </a:r>
            <a:endParaRPr lang="en-US" sz="2400" dirty="0" smtClean="0"/>
          </a:p>
          <a:p>
            <a:endParaRPr lang="en-US" dirty="0"/>
          </a:p>
        </p:txBody>
      </p:sp>
      <p:pic>
        <p:nvPicPr>
          <p:cNvPr id="7171" name="Picture 3"/>
          <p:cNvPicPr>
            <a:picLocks noChangeAspect="1" noChangeArrowheads="1"/>
          </p:cNvPicPr>
          <p:nvPr/>
        </p:nvPicPr>
        <p:blipFill>
          <a:blip r:embed="rId2"/>
          <a:srcRect/>
          <a:stretch>
            <a:fillRect/>
          </a:stretch>
        </p:blipFill>
        <p:spPr bwMode="auto">
          <a:xfrm>
            <a:off x="2590800" y="3200400"/>
            <a:ext cx="3325761" cy="838200"/>
          </a:xfrm>
          <a:prstGeom prst="rect">
            <a:avLst/>
          </a:prstGeom>
          <a:noFill/>
          <a:ln w="9525">
            <a:noFill/>
            <a:miter lim="800000"/>
            <a:headEnd/>
            <a:tailEnd/>
          </a:ln>
          <a:effectLst/>
        </p:spPr>
      </p:pic>
      <p:sp>
        <p:nvSpPr>
          <p:cNvPr id="7" name="Rectangle 6"/>
          <p:cNvSpPr/>
          <p:nvPr/>
        </p:nvSpPr>
        <p:spPr>
          <a:xfrm>
            <a:off x="381000" y="4191000"/>
            <a:ext cx="8686800" cy="1938992"/>
          </a:xfrm>
          <a:prstGeom prst="rect">
            <a:avLst/>
          </a:prstGeom>
        </p:spPr>
        <p:txBody>
          <a:bodyPr wrap="square">
            <a:spAutoFit/>
          </a:bodyPr>
          <a:lstStyle/>
          <a:p>
            <a:pPr>
              <a:buFont typeface="Arial" pitchFamily="34" charset="0"/>
              <a:buChar char="•"/>
            </a:pPr>
            <a:r>
              <a:rPr lang="en-US" sz="2400" dirty="0" smtClean="0"/>
              <a:t> Whenever the air/fuel ratio is at stoichiometry, the value for </a:t>
            </a:r>
            <a:r>
              <a:rPr lang="el-GR" sz="2400" dirty="0" smtClean="0"/>
              <a:t>λ </a:t>
            </a:r>
            <a:r>
              <a:rPr lang="en-US" sz="2400" dirty="0" smtClean="0"/>
              <a:t>is 1. </a:t>
            </a:r>
          </a:p>
          <a:p>
            <a:pPr>
              <a:buFont typeface="Arial" pitchFamily="34" charset="0"/>
              <a:buChar char="•"/>
            </a:pPr>
            <a:r>
              <a:rPr lang="en-US" sz="2400" dirty="0" smtClean="0"/>
              <a:t> When the air–fuel mixture is too lean, the condition is represented   </a:t>
            </a:r>
            <a:br>
              <a:rPr lang="en-US" sz="2400" dirty="0" smtClean="0"/>
            </a:br>
            <a:r>
              <a:rPr lang="en-US" sz="2400" dirty="0" smtClean="0"/>
              <a:t>   (denoted </a:t>
            </a:r>
            <a:r>
              <a:rPr lang="el-GR" sz="2400" dirty="0" smtClean="0"/>
              <a:t>λ</a:t>
            </a:r>
            <a:r>
              <a:rPr lang="en-US" sz="2400" dirty="0" smtClean="0"/>
              <a:t> &gt; 1). </a:t>
            </a:r>
          </a:p>
          <a:p>
            <a:pPr>
              <a:buFont typeface="Arial" pitchFamily="34" charset="0"/>
              <a:buChar char="•"/>
            </a:pPr>
            <a:r>
              <a:rPr lang="en-US" sz="2400" dirty="0" smtClean="0"/>
              <a:t> Conversely, when the air–fuel mixture is too rich, the condition is </a:t>
            </a:r>
            <a:br>
              <a:rPr lang="en-US" sz="2400" dirty="0" smtClean="0"/>
            </a:br>
            <a:r>
              <a:rPr lang="en-US" sz="2400" dirty="0" smtClean="0"/>
              <a:t>  represented by (</a:t>
            </a:r>
            <a:r>
              <a:rPr lang="el-GR" sz="2400" dirty="0" smtClean="0"/>
              <a:t>λ</a:t>
            </a:r>
            <a:r>
              <a:rPr lang="en-US" sz="2400" dirty="0" smtClean="0"/>
              <a:t> &lt;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171"/>
                                        </p:tgtEl>
                                        <p:attrNameLst>
                                          <p:attrName>style.visibility</p:attrName>
                                        </p:attrNameLst>
                                      </p:cBhvr>
                                      <p:to>
                                        <p:strVal val="visible"/>
                                      </p:to>
                                    </p:set>
                                    <p:anim calcmode="lin" valueType="num">
                                      <p:cBhvr additive="base">
                                        <p:cTn id="25" dur="500" fill="hold"/>
                                        <p:tgtEl>
                                          <p:spTgt spid="7171"/>
                                        </p:tgtEl>
                                        <p:attrNameLst>
                                          <p:attrName>ppt_x</p:attrName>
                                        </p:attrNameLst>
                                      </p:cBhvr>
                                      <p:tavLst>
                                        <p:tav tm="0">
                                          <p:val>
                                            <p:strVal val="#ppt_x"/>
                                          </p:val>
                                        </p:tav>
                                        <p:tav tm="100000">
                                          <p:val>
                                            <p:strVal val="#ppt_x"/>
                                          </p:val>
                                        </p:tav>
                                      </p:tavLst>
                                    </p:anim>
                                    <p:anim calcmode="lin" valueType="num">
                                      <p:cBhvr additive="base">
                                        <p:cTn id="26"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 calcmode="lin" valueType="num">
                                      <p:cBhvr additive="base">
                                        <p:cTn id="3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anim calcmode="lin" valueType="num">
                                      <p:cBhvr additive="base">
                                        <p:cTn id="3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anim calcmode="lin" valueType="num">
                                      <p:cBhvr additive="base">
                                        <p:cTn id="4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1"/>
            <a:ext cx="8229600" cy="1752599"/>
          </a:xfrm>
        </p:spPr>
        <p:txBody>
          <a:bodyPr>
            <a:normAutofit fontScale="92500"/>
          </a:bodyPr>
          <a:lstStyle/>
          <a:p>
            <a:r>
              <a:rPr lang="en-US" sz="2400" dirty="0" smtClean="0"/>
              <a:t>The two types of EGO sensors that have been used are based on the use of active oxides of two types of materials. </a:t>
            </a:r>
          </a:p>
          <a:p>
            <a:r>
              <a:rPr lang="en-US" sz="2400" dirty="0" smtClean="0"/>
              <a:t>One uses zirconium dioxide (ZrO</a:t>
            </a:r>
            <a:r>
              <a:rPr lang="en-US" sz="2400" baseline="-25000" dirty="0" smtClean="0"/>
              <a:t>2</a:t>
            </a:r>
            <a:r>
              <a:rPr lang="en-US" sz="2400" dirty="0" smtClean="0"/>
              <a:t>) and the other uses titanium dioxide (TiO</a:t>
            </a:r>
            <a:r>
              <a:rPr lang="en-US" sz="2400" baseline="-25000" dirty="0" smtClean="0"/>
              <a:t>2</a:t>
            </a:r>
            <a:r>
              <a:rPr lang="en-US" sz="2400" dirty="0" smtClean="0"/>
              <a:t>). The former is the most commonly used type today.</a:t>
            </a:r>
          </a:p>
          <a:p>
            <a:endParaRPr lang="en-US" sz="2400" dirty="0" smtClean="0"/>
          </a:p>
          <a:p>
            <a:endParaRPr lang="en-US" sz="2400" dirty="0"/>
          </a:p>
        </p:txBody>
      </p:sp>
      <p:pic>
        <p:nvPicPr>
          <p:cNvPr id="4" name="Picture 2"/>
          <p:cNvPicPr>
            <a:picLocks noChangeAspect="1" noChangeArrowheads="1"/>
          </p:cNvPicPr>
          <p:nvPr/>
        </p:nvPicPr>
        <p:blipFill>
          <a:blip r:embed="rId2"/>
          <a:srcRect/>
          <a:stretch>
            <a:fillRect/>
          </a:stretch>
        </p:blipFill>
        <p:spPr bwMode="auto">
          <a:xfrm>
            <a:off x="1676400" y="1752599"/>
            <a:ext cx="5943600" cy="484870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914400"/>
            <a:ext cx="8229600" cy="4525963"/>
          </a:xfrm>
        </p:spPr>
        <p:txBody>
          <a:bodyPr>
            <a:normAutofit/>
          </a:bodyPr>
          <a:lstStyle/>
          <a:p>
            <a:r>
              <a:rPr lang="en-US" sz="2400" dirty="0" smtClean="0"/>
              <a:t>Figure indicates that a voltage </a:t>
            </a:r>
            <a:r>
              <a:rPr lang="en-US" sz="2400" i="1" dirty="0" err="1" smtClean="0"/>
              <a:t>Vo,is</a:t>
            </a:r>
            <a:r>
              <a:rPr lang="en-US" sz="2400" i="1" dirty="0" smtClean="0"/>
              <a:t> generated across the ZrO</a:t>
            </a:r>
            <a:r>
              <a:rPr lang="en-US" sz="2400" i="1" baseline="-25000" dirty="0" smtClean="0"/>
              <a:t>2 </a:t>
            </a:r>
            <a:r>
              <a:rPr lang="en-US" sz="2400" i="1" dirty="0" smtClean="0"/>
              <a:t>material. This voltage depends on the </a:t>
            </a:r>
            <a:r>
              <a:rPr lang="en-US" sz="2400" dirty="0" smtClean="0"/>
              <a:t>exhaust gas oxygen concentration, which in turn depends on the engine air/fuel ratio.</a:t>
            </a:r>
          </a:p>
          <a:p>
            <a:r>
              <a:rPr lang="en-US" sz="2400" dirty="0" smtClean="0"/>
              <a:t>In essence, the EGO sensor consists of a thimble-shaped section of ZrO</a:t>
            </a:r>
            <a:r>
              <a:rPr lang="en-US" sz="2400" baseline="-25000" dirty="0" smtClean="0"/>
              <a:t>2</a:t>
            </a:r>
            <a:r>
              <a:rPr lang="en-US" sz="2400" dirty="0" smtClean="0"/>
              <a:t> with thin platinum electrodes on the inside and outside of the ZrO</a:t>
            </a:r>
            <a:r>
              <a:rPr lang="en-US" sz="2400" baseline="-25000" dirty="0" smtClean="0"/>
              <a:t>2</a:t>
            </a:r>
            <a:r>
              <a:rPr lang="en-US" sz="2400" dirty="0" smtClean="0"/>
              <a:t>. The inside electrode is exposed to air, and the outside electrode is exposed to exhaust gas through a porous protective overcoat.</a:t>
            </a:r>
          </a:p>
          <a:p>
            <a:pPr>
              <a:buNone/>
            </a:pP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229600" cy="5410200"/>
          </a:xfrm>
        </p:spPr>
        <p:txBody>
          <a:bodyPr>
            <a:normAutofit/>
          </a:bodyPr>
          <a:lstStyle/>
          <a:p>
            <a:r>
              <a:rPr lang="en-US" sz="2400" dirty="0" smtClean="0"/>
              <a:t>EGO sensor operation is based on the distribution of oxygen ions. An </a:t>
            </a:r>
            <a:r>
              <a:rPr lang="en-US" sz="2400" i="1" dirty="0" smtClean="0"/>
              <a:t>ion is an electrically charged atom. </a:t>
            </a:r>
          </a:p>
          <a:p>
            <a:r>
              <a:rPr lang="en-US" sz="2400" i="1" dirty="0" smtClean="0"/>
              <a:t>Oxygen </a:t>
            </a:r>
            <a:r>
              <a:rPr lang="en-US" sz="2400" dirty="0" smtClean="0"/>
              <a:t>ions have two excess electrons and each electron has a negative charge; thus, oxygen ions are negatively charged. </a:t>
            </a:r>
          </a:p>
          <a:p>
            <a:r>
              <a:rPr lang="en-US" sz="2400" dirty="0" smtClean="0"/>
              <a:t>The ZrO</a:t>
            </a:r>
            <a:r>
              <a:rPr lang="en-US" sz="2400" baseline="-25000" dirty="0" smtClean="0"/>
              <a:t>2</a:t>
            </a:r>
            <a:r>
              <a:rPr lang="en-US" sz="2400" dirty="0" smtClean="0"/>
              <a:t> has a tendency to attract the oxygen ions, which accumulate on the ZrO</a:t>
            </a:r>
            <a:r>
              <a:rPr lang="en-US" sz="2400" baseline="-25000" dirty="0" smtClean="0"/>
              <a:t>2</a:t>
            </a:r>
            <a:r>
              <a:rPr lang="en-US" sz="2400" dirty="0" smtClean="0"/>
              <a:t> surface just inside the platinum electrodes.</a:t>
            </a:r>
          </a:p>
          <a:p>
            <a:r>
              <a:rPr lang="en-US" sz="2400" dirty="0" smtClean="0"/>
              <a:t>The air reference side becomes electrically more negative than the exhaust gas side; therefore, an electric field exists across the ZrO</a:t>
            </a:r>
            <a:r>
              <a:rPr lang="en-US" sz="2400" baseline="-25000" dirty="0" smtClean="0"/>
              <a:t>2</a:t>
            </a:r>
            <a:r>
              <a:rPr lang="en-US" sz="2400" dirty="0" smtClean="0"/>
              <a:t> material and a voltage, </a:t>
            </a:r>
            <a:r>
              <a:rPr lang="en-US" sz="2400" i="1" dirty="0" smtClean="0"/>
              <a:t>Vo, </a:t>
            </a:r>
            <a:r>
              <a:rPr lang="en-US" sz="2400" dirty="0" smtClean="0"/>
              <a:t>results.</a:t>
            </a:r>
          </a:p>
          <a:p>
            <a:r>
              <a:rPr lang="en-US" sz="2400" dirty="0" smtClean="0"/>
              <a:t>The magnitude of this voltage depends on the concentration of oxygen in the exhaust gas and on the sensor temperature.</a:t>
            </a:r>
          </a:p>
          <a:p>
            <a:endParaRPr lang="en-US" sz="2400" dirty="0" smtClean="0"/>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85800"/>
            <a:ext cx="8229600" cy="5410200"/>
          </a:xfrm>
        </p:spPr>
        <p:txBody>
          <a:bodyPr>
            <a:normAutofit/>
          </a:bodyPr>
          <a:lstStyle/>
          <a:p>
            <a:r>
              <a:rPr lang="en-US" sz="2400" dirty="0" smtClean="0"/>
              <a:t>The quantity of oxygen in the exhaust gas is represented by the oxygen partial pressure.</a:t>
            </a:r>
          </a:p>
          <a:p>
            <a:r>
              <a:rPr lang="en-US" sz="2400" dirty="0" smtClean="0"/>
              <a:t>The exhaust gas oxygen partial pressure for a rich mixture varies over the range of 10</a:t>
            </a:r>
            <a:r>
              <a:rPr lang="en-US" sz="2400" baseline="30000" dirty="0" smtClean="0"/>
              <a:t>-16</a:t>
            </a:r>
            <a:r>
              <a:rPr lang="en-US" sz="2400" dirty="0" smtClean="0"/>
              <a:t> to 10</a:t>
            </a:r>
            <a:r>
              <a:rPr lang="en-US" sz="2400" baseline="30000" dirty="0" smtClean="0"/>
              <a:t>-32</a:t>
            </a:r>
            <a:r>
              <a:rPr lang="en-US" sz="2400" dirty="0" smtClean="0"/>
              <a:t> of atmospheric pressure. The oxygen partial pressure for a lean mixture is roughly 10</a:t>
            </a:r>
            <a:r>
              <a:rPr lang="en-US" sz="2400" baseline="30000" dirty="0" smtClean="0"/>
              <a:t>-2</a:t>
            </a:r>
            <a:r>
              <a:rPr lang="en-US" sz="2400" dirty="0" smtClean="0"/>
              <a:t> atmosphere.</a:t>
            </a:r>
          </a:p>
          <a:p>
            <a:r>
              <a:rPr lang="en-US" sz="2400" dirty="0" smtClean="0"/>
              <a:t>Consequently, for a rich mixture there is a relatively low oxygen concentration in the exhaust and a higher EGO sensor output. </a:t>
            </a:r>
          </a:p>
          <a:p>
            <a:r>
              <a:rPr lang="en-US" sz="2400" dirty="0" smtClean="0"/>
              <a:t>Correspondingly, for a lean mixture the exhaust gas oxygen concentration is relatively high, resulting in a relatively low EGO sensor output voltage.</a:t>
            </a:r>
          </a:p>
          <a:p>
            <a:endParaRPr lang="en-US" sz="2400" dirty="0" smtClean="0"/>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1066800" y="457200"/>
            <a:ext cx="6616898" cy="4343400"/>
          </a:xfrm>
          <a:prstGeom prst="rect">
            <a:avLst/>
          </a:prstGeom>
          <a:noFill/>
          <a:ln w="9525">
            <a:noFill/>
            <a:miter lim="800000"/>
            <a:headEnd/>
            <a:tailEnd/>
          </a:ln>
          <a:effectLst/>
        </p:spPr>
      </p:pic>
      <p:sp>
        <p:nvSpPr>
          <p:cNvPr id="5" name="Rectangle 4"/>
          <p:cNvSpPr/>
          <p:nvPr/>
        </p:nvSpPr>
        <p:spPr>
          <a:xfrm>
            <a:off x="685800" y="5257800"/>
            <a:ext cx="7772400" cy="830997"/>
          </a:xfrm>
          <a:prstGeom prst="rect">
            <a:avLst/>
          </a:prstGeom>
        </p:spPr>
        <p:txBody>
          <a:bodyPr wrap="square">
            <a:spAutoFit/>
          </a:bodyPr>
          <a:lstStyle/>
          <a:p>
            <a:r>
              <a:rPr lang="en-US" sz="2400" dirty="0" smtClean="0"/>
              <a:t>For a fully warmed EGO sensor the output voltage is about 1 volt for a rich mixture and about 0.1 volt for a lean mixture.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Knock Sensors</a:t>
            </a:r>
            <a:br>
              <a:rPr lang="en-US" sz="3200" b="1" dirty="0" smtClean="0"/>
            </a:br>
            <a:endParaRPr lang="en-US" sz="3200" dirty="0"/>
          </a:p>
        </p:txBody>
      </p:sp>
      <p:sp>
        <p:nvSpPr>
          <p:cNvPr id="3" name="Content Placeholder 2"/>
          <p:cNvSpPr>
            <a:spLocks noGrp="1"/>
          </p:cNvSpPr>
          <p:nvPr>
            <p:ph idx="1"/>
          </p:nvPr>
        </p:nvSpPr>
        <p:spPr>
          <a:xfrm>
            <a:off x="381000" y="1219200"/>
            <a:ext cx="8229600" cy="4525963"/>
          </a:xfrm>
        </p:spPr>
        <p:txBody>
          <a:bodyPr>
            <a:normAutofit/>
          </a:bodyPr>
          <a:lstStyle/>
          <a:p>
            <a:r>
              <a:rPr lang="en-US" sz="2400" dirty="0" smtClean="0"/>
              <a:t>This sensor is employed in closed-loop ignition timing to prevent undesirable knock.</a:t>
            </a:r>
          </a:p>
          <a:p>
            <a:r>
              <a:rPr lang="en-US" sz="2400" dirty="0" smtClean="0"/>
              <a:t>Due to rapid rise in cylinder pressure during combustion, this does not occur normally, but only under special conditions. </a:t>
            </a:r>
          </a:p>
          <a:p>
            <a:r>
              <a:rPr lang="en-US" sz="2400" dirty="0" smtClean="0"/>
              <a:t>It occurs most commonly with high manifold pressure and excessive spark advance. </a:t>
            </a:r>
          </a:p>
          <a:p>
            <a:r>
              <a:rPr lang="en-US" sz="2400" dirty="0" smtClean="0"/>
              <a:t>It is important to detect knock and avoid excessive knock; otherwise, there may be damage to the engine.</a:t>
            </a:r>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1"/>
            <a:ext cx="8229600" cy="2133599"/>
          </a:xfrm>
        </p:spPr>
        <p:txBody>
          <a:bodyPr>
            <a:normAutofit/>
          </a:bodyPr>
          <a:lstStyle/>
          <a:p>
            <a:r>
              <a:rPr lang="en-US" sz="2400" dirty="0" smtClean="0"/>
              <a:t>One way of controlling knocking is to sense when knocking begins and then retard the ignition until the knocking stops. </a:t>
            </a:r>
          </a:p>
          <a:p>
            <a:r>
              <a:rPr lang="en-US" sz="2400" dirty="0" smtClean="0"/>
              <a:t>A key to the control loop for this method is a knock sensor. </a:t>
            </a:r>
          </a:p>
          <a:p>
            <a:r>
              <a:rPr lang="en-US" sz="2400" dirty="0" smtClean="0"/>
              <a:t>A knock sensor using magnetostrictive techniques as shown</a:t>
            </a:r>
          </a:p>
          <a:p>
            <a:endParaRPr lang="en-US" sz="2400" dirty="0"/>
          </a:p>
        </p:txBody>
      </p:sp>
      <p:pic>
        <p:nvPicPr>
          <p:cNvPr id="10242" name="Picture 2"/>
          <p:cNvPicPr>
            <a:picLocks noChangeAspect="1" noChangeArrowheads="1"/>
          </p:cNvPicPr>
          <p:nvPr/>
        </p:nvPicPr>
        <p:blipFill>
          <a:blip r:embed="rId2"/>
          <a:srcRect/>
          <a:stretch>
            <a:fillRect/>
          </a:stretch>
        </p:blipFill>
        <p:spPr bwMode="auto">
          <a:xfrm>
            <a:off x="1219200" y="2590800"/>
            <a:ext cx="6324600" cy="291800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42"/>
                                        </p:tgtEl>
                                        <p:attrNameLst>
                                          <p:attrName>style.visibility</p:attrName>
                                        </p:attrNameLst>
                                      </p:cBhvr>
                                      <p:to>
                                        <p:strVal val="visible"/>
                                      </p:to>
                                    </p:set>
                                    <p:anim calcmode="lin" valueType="num">
                                      <p:cBhvr additive="base">
                                        <p:cTn id="25" dur="500" fill="hold"/>
                                        <p:tgtEl>
                                          <p:spTgt spid="10242"/>
                                        </p:tgtEl>
                                        <p:attrNameLst>
                                          <p:attrName>ppt_x</p:attrName>
                                        </p:attrNameLst>
                                      </p:cBhvr>
                                      <p:tavLst>
                                        <p:tav tm="0">
                                          <p:val>
                                            <p:strVal val="#ppt_x"/>
                                          </p:val>
                                        </p:tav>
                                        <p:tav tm="100000">
                                          <p:val>
                                            <p:strVal val="#ppt_x"/>
                                          </p:val>
                                        </p:tav>
                                      </p:tavLst>
                                    </p:anim>
                                    <p:anim calcmode="lin" valueType="num">
                                      <p:cBhvr additive="base">
                                        <p:cTn id="26" dur="500" fill="hold"/>
                                        <p:tgtEl>
                                          <p:spTgt spid="102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943600"/>
          </a:xfrm>
        </p:spPr>
        <p:txBody>
          <a:bodyPr>
            <a:normAutofit/>
          </a:bodyPr>
          <a:lstStyle/>
          <a:p>
            <a:pPr>
              <a:buNone/>
            </a:pPr>
            <a:r>
              <a:rPr lang="en-US" sz="2800" i="1" dirty="0" smtClean="0"/>
              <a:t>	</a:t>
            </a:r>
            <a:r>
              <a:rPr lang="en-US" sz="2800" b="1" u="sng" dirty="0" smtClean="0"/>
              <a:t>Accuracy:</a:t>
            </a:r>
          </a:p>
          <a:p>
            <a:pPr>
              <a:buNone/>
            </a:pPr>
            <a:endParaRPr lang="en-US" sz="2800" b="1" u="sng" dirty="0" smtClean="0"/>
          </a:p>
          <a:p>
            <a:r>
              <a:rPr lang="en-US" sz="2800" dirty="0" smtClean="0"/>
              <a:t>This defines how correctly the sensor output represents the true value. In order to assess the accuracy of a sensor, either the measurement should be benchmarked against a standard measure and or the output should be compared with a measurement system with a known accuracy. </a:t>
            </a:r>
          </a:p>
          <a:p>
            <a:r>
              <a:rPr lang="en-US" sz="2800" dirty="0" smtClean="0"/>
              <a:t>For instance, an oxygen gas sensor, which operates at a room with 21% oxygen concentration, the gas measurement system is more accurate if it shows 21.1% rather  than 20.1% or 22%.</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762000"/>
            <a:ext cx="8229600" cy="4525963"/>
          </a:xfrm>
        </p:spPr>
        <p:txBody>
          <a:bodyPr>
            <a:normAutofit/>
          </a:bodyPr>
          <a:lstStyle/>
          <a:p>
            <a:r>
              <a:rPr lang="en-US" sz="2400" i="1" dirty="0" smtClean="0"/>
              <a:t>Magnetostriction is a phenomenon whereby </a:t>
            </a:r>
            <a:r>
              <a:rPr lang="en-US" sz="2400" dirty="0" smtClean="0"/>
              <a:t>the magnetic properties of a material depend on stress (due to an applied force). </a:t>
            </a:r>
          </a:p>
          <a:p>
            <a:r>
              <a:rPr lang="en-US" sz="2400" dirty="0" smtClean="0"/>
              <a:t>When sensing knock, the magnetostrictive rods, which are in a magnetic field, change the flux field in the coil due to knock-induced forces.</a:t>
            </a:r>
          </a:p>
          <a:p>
            <a:r>
              <a:rPr lang="en-US" sz="2400" dirty="0" smtClean="0"/>
              <a:t>This change in flux produces a voltage change in the coil. This voltage is used to sense excessive knock</a:t>
            </a:r>
          </a:p>
          <a:p>
            <a:endParaRPr lang="en-US" sz="2400" dirty="0" smtClean="0"/>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ACTUATORS</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400" dirty="0" smtClean="0"/>
              <a:t>An actuator is a device that receives an electrical input (from the engine controller) and produces a mechanical or thermal (or other) output. </a:t>
            </a:r>
          </a:p>
          <a:p>
            <a:r>
              <a:rPr lang="en-US" sz="2400" dirty="0" smtClean="0"/>
              <a:t>Examples of actuators include various types of electric motors, solenoids, and piezoelectric force generators.</a:t>
            </a:r>
          </a:p>
          <a:p>
            <a:r>
              <a:rPr lang="en-US" sz="2400" dirty="0" smtClean="0"/>
              <a:t>The solenoid is used in applications ranging from precise fuel </a:t>
            </a:r>
            <a:r>
              <a:rPr lang="en-US" sz="2400" smtClean="0"/>
              <a:t>control </a:t>
            </a:r>
            <a:r>
              <a:rPr lang="en-US" sz="2400" smtClean="0"/>
              <a:t>to </a:t>
            </a:r>
            <a:r>
              <a:rPr lang="en-US" sz="2400" dirty="0" smtClean="0"/>
              <a:t>applications such as electric door locks.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srcRect/>
          <a:stretch>
            <a:fillRect/>
          </a:stretch>
        </p:blipFill>
        <p:spPr bwMode="auto">
          <a:xfrm>
            <a:off x="2362200" y="457200"/>
            <a:ext cx="5943600" cy="6033038"/>
          </a:xfrm>
          <a:prstGeom prst="rect">
            <a:avLst/>
          </a:prstGeom>
          <a:noFill/>
          <a:ln w="9525">
            <a:noFill/>
            <a:miter lim="800000"/>
            <a:headEnd/>
            <a:tailEnd/>
          </a:ln>
          <a:effectLst/>
        </p:spPr>
      </p:pic>
      <p:sp>
        <p:nvSpPr>
          <p:cNvPr id="5" name="Rectangle 4"/>
          <p:cNvSpPr/>
          <p:nvPr/>
        </p:nvSpPr>
        <p:spPr>
          <a:xfrm>
            <a:off x="228600" y="2209800"/>
            <a:ext cx="2971800" cy="830997"/>
          </a:xfrm>
          <a:prstGeom prst="rect">
            <a:avLst/>
          </a:prstGeom>
        </p:spPr>
        <p:txBody>
          <a:bodyPr wrap="square">
            <a:spAutoFit/>
          </a:bodyPr>
          <a:lstStyle/>
          <a:p>
            <a:r>
              <a:rPr lang="en-US" sz="2400" b="1" dirty="0" smtClean="0"/>
              <a:t>Schematic Drawing of</a:t>
            </a:r>
          </a:p>
          <a:p>
            <a:r>
              <a:rPr lang="en-US" sz="2400" b="1" dirty="0" smtClean="0"/>
              <a:t>a Solenoid</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09600"/>
            <a:ext cx="8229600" cy="5791200"/>
          </a:xfrm>
        </p:spPr>
        <p:txBody>
          <a:bodyPr>
            <a:normAutofit/>
          </a:bodyPr>
          <a:lstStyle/>
          <a:p>
            <a:r>
              <a:rPr lang="en-US" sz="2400" dirty="0" smtClean="0"/>
              <a:t>The solenoid consists of a fixed steel (i.e.,ferromagnetic) frame with a movable steel element. </a:t>
            </a:r>
          </a:p>
          <a:p>
            <a:r>
              <a:rPr lang="en-US" sz="2400" dirty="0" smtClean="0"/>
              <a:t>A spring holds the movable element in position such that there is a gap between the end of the movable element and the opening in the frame. </a:t>
            </a:r>
          </a:p>
          <a:p>
            <a:r>
              <a:rPr lang="en-US" sz="2400" dirty="0" smtClean="0"/>
              <a:t>A coil is wound around the steel frame, forming a powerful electromagnet</a:t>
            </a:r>
          </a:p>
          <a:p>
            <a:r>
              <a:rPr lang="en-US" sz="2400" dirty="0" smtClean="0"/>
              <a:t>When a current passes through the coil, a magnetic field is created that tends to pull the movable element toward the steel frame. </a:t>
            </a:r>
          </a:p>
          <a:p>
            <a:r>
              <a:rPr lang="en-US" sz="2400" dirty="0" smtClean="0"/>
              <a:t>When the magnetic field, which is proportional to the current, is sufficient to overcome the force at the spring holding the movable element, then it begins to move toward the frame.</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85800"/>
            <a:ext cx="8229600" cy="5715000"/>
          </a:xfrm>
        </p:spPr>
        <p:txBody>
          <a:bodyPr>
            <a:normAutofit/>
          </a:bodyPr>
          <a:lstStyle/>
          <a:p>
            <a:r>
              <a:rPr lang="en-US" sz="2400" dirty="0" smtClean="0"/>
              <a:t>As this element moves, the size of the gap is reduced, causing an increase in the strength of the magnetic field. </a:t>
            </a:r>
          </a:p>
          <a:p>
            <a:r>
              <a:rPr lang="en-US" sz="2400" dirty="0" smtClean="0"/>
              <a:t>This increase causes the movable element to accelerate toward the frame until it reaches the stop.</a:t>
            </a:r>
          </a:p>
          <a:p>
            <a:r>
              <a:rPr lang="en-US" sz="2400" dirty="0" smtClean="0"/>
              <a:t>This abrupt motion of the movable element is essentially in the form of a mechanical switching action such that the solenoid tends to be either in its rest position (as held by the spring) or against the mechanical stop.</a:t>
            </a:r>
          </a:p>
          <a:p>
            <a:r>
              <a:rPr lang="en-US" sz="2400" dirty="0" smtClean="0"/>
              <a:t>Applications of solenoids in automotive electronics include fuel injectors and EGR valves.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b="1" dirty="0" smtClean="0"/>
              <a:t>Fuel Injection</a:t>
            </a:r>
            <a:endParaRPr lang="en-US" sz="3200" dirty="0"/>
          </a:p>
        </p:txBody>
      </p:sp>
      <p:sp>
        <p:nvSpPr>
          <p:cNvPr id="3" name="Content Placeholder 2"/>
          <p:cNvSpPr>
            <a:spLocks noGrp="1"/>
          </p:cNvSpPr>
          <p:nvPr>
            <p:ph idx="1"/>
          </p:nvPr>
        </p:nvSpPr>
        <p:spPr>
          <a:xfrm>
            <a:off x="533400" y="1295400"/>
            <a:ext cx="8229600" cy="4525963"/>
          </a:xfrm>
        </p:spPr>
        <p:txBody>
          <a:bodyPr>
            <a:normAutofit/>
          </a:bodyPr>
          <a:lstStyle/>
          <a:p>
            <a:r>
              <a:rPr lang="en-US" sz="2400" dirty="0" smtClean="0"/>
              <a:t>A fuel injector is a solenoid-operated valve. The valve opens or closes to permit or block fuel flow to the engine. </a:t>
            </a:r>
          </a:p>
          <a:p>
            <a:r>
              <a:rPr lang="en-US" sz="2400" dirty="0" smtClean="0"/>
              <a:t>The valve is attached to the movable element of the solenoid and is switched by the solenoid activation</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3"/>
          <a:srcRect/>
          <a:stretch>
            <a:fillRect/>
          </a:stretch>
        </p:blipFill>
        <p:spPr bwMode="auto">
          <a:xfrm>
            <a:off x="838200" y="76200"/>
            <a:ext cx="7239000" cy="5600907"/>
          </a:xfrm>
          <a:prstGeom prst="rect">
            <a:avLst/>
          </a:prstGeom>
          <a:noFill/>
          <a:ln w="9525">
            <a:noFill/>
            <a:miter lim="800000"/>
            <a:headEnd/>
            <a:tailEnd/>
          </a:ln>
          <a:effectLst/>
        </p:spPr>
      </p:pic>
      <p:sp>
        <p:nvSpPr>
          <p:cNvPr id="5" name="Rectangle 4"/>
          <p:cNvSpPr/>
          <p:nvPr/>
        </p:nvSpPr>
        <p:spPr>
          <a:xfrm>
            <a:off x="2286000" y="5862935"/>
            <a:ext cx="4572000" cy="461665"/>
          </a:xfrm>
          <a:prstGeom prst="rect">
            <a:avLst/>
          </a:prstGeom>
        </p:spPr>
        <p:txBody>
          <a:bodyPr>
            <a:spAutoFit/>
          </a:bodyPr>
          <a:lstStyle/>
          <a:p>
            <a:r>
              <a:rPr lang="en-US" sz="2400" b="1" dirty="0" smtClean="0"/>
              <a:t>Schematic Drawing of Fuel Injector</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562600"/>
          </a:xfrm>
        </p:spPr>
        <p:txBody>
          <a:bodyPr>
            <a:normAutofit/>
          </a:bodyPr>
          <a:lstStyle/>
          <a:p>
            <a:r>
              <a:rPr lang="en-US" sz="2400" dirty="0" smtClean="0"/>
              <a:t>In a fuel injector with no current flowing, the solenoid movable element is held down against the stop, covering the aperture or nozzle. </a:t>
            </a:r>
          </a:p>
          <a:p>
            <a:r>
              <a:rPr lang="en-US" sz="2400" dirty="0" smtClean="0"/>
              <a:t>Fuel is thereby blocked from flowing from the pressurized fuel chamber into the aperture.</a:t>
            </a:r>
          </a:p>
          <a:p>
            <a:r>
              <a:rPr lang="en-US" sz="2400" dirty="0" smtClean="0"/>
              <a:t>When current flows through the solenoid coil, the movable element is switched upward, the aperture is exposed, and fuel (under pressure) sprays through this aperture.</a:t>
            </a:r>
          </a:p>
          <a:p>
            <a:r>
              <a:rPr lang="en-US" sz="2400" dirty="0" smtClean="0"/>
              <a:t>The fuel flow rate through the nozzle is constant for a given regulated fuel pressure and nozzle geometry; therefore, the quantity of fuel injected into the air stream is proportional to the time the valve is open.</a:t>
            </a:r>
          </a:p>
          <a:p>
            <a:r>
              <a:rPr lang="en-US" sz="2400" dirty="0" smtClean="0"/>
              <a:t> The control current that operates the fuel injector is pulsed on and off to deliver precise quantities of fuel.</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3"/>
          <a:srcRect/>
          <a:stretch>
            <a:fillRect/>
          </a:stretch>
        </p:blipFill>
        <p:spPr bwMode="auto">
          <a:xfrm>
            <a:off x="457200" y="228600"/>
            <a:ext cx="8229600" cy="629781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229600" cy="5486400"/>
          </a:xfrm>
        </p:spPr>
        <p:txBody>
          <a:bodyPr>
            <a:normAutofit/>
          </a:bodyPr>
          <a:lstStyle/>
          <a:p>
            <a:pPr>
              <a:buNone/>
            </a:pPr>
            <a:r>
              <a:rPr lang="en-US" sz="2800" i="1" dirty="0" smtClean="0"/>
              <a:t>	</a:t>
            </a:r>
            <a:r>
              <a:rPr lang="en-US" sz="2800" b="1" u="sng" dirty="0" smtClean="0"/>
              <a:t>Error:</a:t>
            </a:r>
          </a:p>
          <a:p>
            <a:pPr>
              <a:buNone/>
            </a:pPr>
            <a:endParaRPr lang="en-US" sz="2800" b="1" u="sng" dirty="0" smtClean="0"/>
          </a:p>
          <a:p>
            <a:r>
              <a:rPr lang="en-US" sz="2800" dirty="0" smtClean="0"/>
              <a:t>It is the difference between the true value of the quantity being measured and the actual value obtained from the sensor. </a:t>
            </a:r>
          </a:p>
          <a:p>
            <a:endParaRPr lang="en-US" sz="2800" dirty="0" smtClean="0"/>
          </a:p>
          <a:p>
            <a:r>
              <a:rPr lang="en-US" sz="2800" dirty="0" smtClean="0"/>
              <a:t>For instance, in the gas sensing example, if we are measuring the oxygen content in the room having exactly 21% oxygen, and our sensor gives us a value of 21.05%, then the error would be 0.05%.</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sz="2800" b="1" dirty="0" smtClean="0"/>
              <a:t/>
            </a:r>
            <a:br>
              <a:rPr lang="en-US" sz="2800" b="1" dirty="0" smtClean="0"/>
            </a:br>
            <a:r>
              <a:rPr lang="en-US" sz="3100" b="1" dirty="0" smtClean="0"/>
              <a:t>Exhaust Gas Recirculation Actuator</a:t>
            </a:r>
            <a:br>
              <a:rPr lang="en-US" sz="3100" b="1" dirty="0" smtClean="0"/>
            </a:br>
            <a:endParaRPr lang="en-US" sz="3100" dirty="0"/>
          </a:p>
        </p:txBody>
      </p:sp>
      <p:sp>
        <p:nvSpPr>
          <p:cNvPr id="3" name="Content Placeholder 2"/>
          <p:cNvSpPr>
            <a:spLocks noGrp="1"/>
          </p:cNvSpPr>
          <p:nvPr>
            <p:ph idx="1"/>
          </p:nvPr>
        </p:nvSpPr>
        <p:spPr>
          <a:xfrm>
            <a:off x="381000" y="1219200"/>
            <a:ext cx="8229600" cy="4953000"/>
          </a:xfrm>
        </p:spPr>
        <p:txBody>
          <a:bodyPr>
            <a:normAutofit/>
          </a:bodyPr>
          <a:lstStyle/>
          <a:p>
            <a:r>
              <a:rPr lang="en-US" sz="2400" dirty="0" smtClean="0"/>
              <a:t>Exhaust gas recirculation (EGR) is utilized to reduce </a:t>
            </a:r>
            <a:r>
              <a:rPr lang="en-US" sz="2400" dirty="0" err="1" smtClean="0"/>
              <a:t>NOx</a:t>
            </a:r>
            <a:r>
              <a:rPr lang="en-US" sz="2400" dirty="0" smtClean="0"/>
              <a:t> emissions.</a:t>
            </a:r>
          </a:p>
          <a:p>
            <a:r>
              <a:rPr lang="en-US" sz="2400" dirty="0" smtClean="0"/>
              <a:t>The amount of EGR is regulated by the engine controller, when the correct amount of EGR has been determined by the controller based on measurements from the various engine control sensors, the controller sends an electrical signal to the EGR actuator.</a:t>
            </a:r>
          </a:p>
          <a:p>
            <a:r>
              <a:rPr lang="en-US" sz="2400" dirty="0" smtClean="0"/>
              <a:t>Typically, this actuator is a variable-position valve that regulates the EGR as a function of intake manifold pressure and exhaust gas pressure.</a:t>
            </a:r>
          </a:p>
          <a:p>
            <a:endParaRPr lang="en-US" sz="2400" dirty="0" smtClean="0"/>
          </a:p>
          <a:p>
            <a:endParaRPr lang="en-US" sz="2400" dirty="0" smtClean="0"/>
          </a:p>
          <a:p>
            <a:endParaRPr lang="en-US" sz="2400" dirty="0" smtClean="0"/>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srcRect/>
          <a:stretch>
            <a:fillRect/>
          </a:stretch>
        </p:blipFill>
        <p:spPr bwMode="auto">
          <a:xfrm>
            <a:off x="380999" y="304800"/>
            <a:ext cx="8282285" cy="5334000"/>
          </a:xfrm>
          <a:prstGeom prst="rect">
            <a:avLst/>
          </a:prstGeom>
          <a:noFill/>
          <a:ln w="9525">
            <a:noFill/>
            <a:miter lim="800000"/>
            <a:headEnd/>
            <a:tailEnd/>
          </a:ln>
          <a:effectLst/>
        </p:spPr>
      </p:pic>
      <p:sp>
        <p:nvSpPr>
          <p:cNvPr id="5" name="Rectangle 4"/>
          <p:cNvSpPr/>
          <p:nvPr/>
        </p:nvSpPr>
        <p:spPr>
          <a:xfrm>
            <a:off x="2819400" y="6019800"/>
            <a:ext cx="3886200" cy="461665"/>
          </a:xfrm>
          <a:prstGeom prst="rect">
            <a:avLst/>
          </a:prstGeom>
        </p:spPr>
        <p:txBody>
          <a:bodyPr wrap="square">
            <a:spAutoFit/>
          </a:bodyPr>
          <a:lstStyle/>
          <a:p>
            <a:r>
              <a:rPr lang="en-US" sz="2400" b="1" dirty="0" smtClean="0"/>
              <a:t>EGR Actuator Control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229600" cy="5105400"/>
          </a:xfrm>
        </p:spPr>
        <p:txBody>
          <a:bodyPr>
            <a:normAutofit/>
          </a:bodyPr>
          <a:lstStyle/>
          <a:p>
            <a:r>
              <a:rPr lang="en-US" sz="2400" dirty="0" smtClean="0"/>
              <a:t>This actuator is a vacuum-operated diaphragm valve with a spring that holds the valve closed if no vacuum is applied. </a:t>
            </a:r>
          </a:p>
          <a:p>
            <a:r>
              <a:rPr lang="en-US" sz="2400" dirty="0" smtClean="0"/>
              <a:t>The vacuum that operates the diaphragm is supplied by the intake manifold and is controlled by a solenoid operated valve. This solenoid valve is controlled by the output of the control system.</a:t>
            </a:r>
          </a:p>
          <a:p>
            <a:r>
              <a:rPr lang="en-US" sz="2400" dirty="0" smtClean="0"/>
              <a:t>Whenever the solenoid is energized (i.e., by current supplied by the control system flowing through the coil), the EGR valve is opened by the applied vacuum.</a:t>
            </a:r>
          </a:p>
          <a:p>
            <a:r>
              <a:rPr lang="en-US" sz="2400" dirty="0" smtClean="0"/>
              <a:t>The amount of valve opening is determined by the average pressure on the vacuum side of the diaphragm.</a:t>
            </a:r>
          </a:p>
          <a:p>
            <a:endParaRPr lang="en-US" sz="2400" dirty="0" smtClean="0"/>
          </a:p>
          <a:p>
            <a:endParaRPr lang="en-US" sz="2400" dirty="0" smtClean="0"/>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09600"/>
            <a:ext cx="8229600" cy="4525963"/>
          </a:xfrm>
        </p:spPr>
        <p:txBody>
          <a:bodyPr>
            <a:normAutofit/>
          </a:bodyPr>
          <a:lstStyle/>
          <a:p>
            <a:r>
              <a:rPr lang="en-US" sz="2400" dirty="0" smtClean="0"/>
              <a:t>This pressure is regulated by pulsing the solenoid with a variable-duty-cycle electrical control current. </a:t>
            </a:r>
          </a:p>
          <a:p>
            <a:r>
              <a:rPr lang="en-US" sz="2400" dirty="0" smtClean="0"/>
              <a:t>The duty cycle of this pulsing current controls the average pressure in the chamber that affects the diaphragm deflection, thereby regulating the amount of EGR.</a:t>
            </a:r>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http://static.ddmcdn.com/gif/power-lock-actuator.jpg"/>
          <p:cNvPicPr>
            <a:picLocks noGrp="1"/>
          </p:cNvPicPr>
          <p:nvPr>
            <p:ph idx="1"/>
          </p:nvPr>
        </p:nvPicPr>
        <p:blipFill>
          <a:blip r:embed="rId3"/>
          <a:srcRect/>
          <a:stretch>
            <a:fillRect/>
          </a:stretch>
        </p:blipFill>
        <p:spPr bwMode="auto">
          <a:xfrm>
            <a:off x="838200" y="304800"/>
            <a:ext cx="7391400" cy="3200400"/>
          </a:xfrm>
          <a:prstGeom prst="rect">
            <a:avLst/>
          </a:prstGeom>
          <a:noFill/>
          <a:ln w="9525">
            <a:noFill/>
            <a:miter lim="800000"/>
            <a:headEnd/>
            <a:tailEnd/>
          </a:ln>
        </p:spPr>
      </p:pic>
      <p:sp>
        <p:nvSpPr>
          <p:cNvPr id="5" name="Rectangle 4"/>
          <p:cNvSpPr/>
          <p:nvPr/>
        </p:nvSpPr>
        <p:spPr>
          <a:xfrm>
            <a:off x="609600" y="3886200"/>
            <a:ext cx="8229600" cy="2246769"/>
          </a:xfrm>
          <a:prstGeom prst="rect">
            <a:avLst/>
          </a:prstGeom>
        </p:spPr>
        <p:txBody>
          <a:bodyPr wrap="square">
            <a:spAutoFit/>
          </a:bodyPr>
          <a:lstStyle/>
          <a:p>
            <a:r>
              <a:rPr lang="en-US" sz="2800" dirty="0" smtClean="0"/>
              <a:t>This actuator can move the metal hook shown in this photo to the left or right. When mounted in the car, it is vertical, so the hook can move up or down. It mimics your motions when you pull the knob up or push it down.</a:t>
            </a:r>
            <a:endParaRPr lang="en-US" sz="28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92162"/>
          </a:xfrm>
        </p:spPr>
        <p:txBody>
          <a:bodyPr>
            <a:normAutofit fontScale="90000"/>
          </a:bodyPr>
          <a:lstStyle/>
          <a:p>
            <a:pPr algn="l"/>
            <a:r>
              <a:rPr lang="en-US" b="1" dirty="0" smtClean="0"/>
              <a:t/>
            </a:r>
            <a:br>
              <a:rPr lang="en-US" b="1" dirty="0" smtClean="0"/>
            </a:br>
            <a:r>
              <a:rPr lang="en-US" sz="3200" b="1" dirty="0" smtClean="0"/>
              <a:t>Inside the power-door-lock actuator</a:t>
            </a:r>
            <a:r>
              <a:rPr lang="en-US" sz="3200" dirty="0" smtClean="0"/>
              <a:t/>
            </a:r>
            <a:br>
              <a:rPr lang="en-US" sz="3200" dirty="0" smtClean="0"/>
            </a:br>
            <a:r>
              <a:rPr lang="en-US" sz="3600" dirty="0" smtClean="0"/>
              <a:t/>
            </a:r>
            <a:br>
              <a:rPr lang="en-US" sz="3600" dirty="0" smtClean="0"/>
            </a:br>
            <a:endParaRPr lang="en-US" sz="3600" dirty="0"/>
          </a:p>
        </p:txBody>
      </p:sp>
      <p:pic>
        <p:nvPicPr>
          <p:cNvPr id="4" name="Content Placeholder 3" descr="http://static.ddmcdn.com/gif/power-lock-actuator2.jpg"/>
          <p:cNvPicPr>
            <a:picLocks noGrp="1"/>
          </p:cNvPicPr>
          <p:nvPr>
            <p:ph idx="1"/>
          </p:nvPr>
        </p:nvPicPr>
        <p:blipFill>
          <a:blip r:embed="rId3"/>
          <a:srcRect/>
          <a:stretch>
            <a:fillRect/>
          </a:stretch>
        </p:blipFill>
        <p:spPr bwMode="auto">
          <a:xfrm>
            <a:off x="838200" y="762000"/>
            <a:ext cx="6705600" cy="3581400"/>
          </a:xfrm>
          <a:prstGeom prst="rect">
            <a:avLst/>
          </a:prstGeom>
          <a:noFill/>
          <a:ln w="9525">
            <a:noFill/>
            <a:miter lim="800000"/>
            <a:headEnd/>
            <a:tailEnd/>
          </a:ln>
        </p:spPr>
      </p:pic>
      <p:sp>
        <p:nvSpPr>
          <p:cNvPr id="1025" name="Rectangle 1"/>
          <p:cNvSpPr>
            <a:spLocks noChangeArrowheads="1"/>
          </p:cNvSpPr>
          <p:nvPr/>
        </p:nvSpPr>
        <p:spPr bwMode="auto">
          <a:xfrm>
            <a:off x="304800" y="4572000"/>
            <a:ext cx="8382000" cy="1938992"/>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This system is quite simple. A small </a:t>
            </a:r>
            <a:r>
              <a:rPr kumimoji="0" lang="en-US" sz="2400" b="0" i="0" u="none" strike="noStrike" cap="none" normalizeH="0" baseline="0" dirty="0" smtClean="0">
                <a:ln>
                  <a:noFill/>
                </a:ln>
                <a:solidFill>
                  <a:srgbClr val="005288"/>
                </a:solidFill>
                <a:effectLst/>
                <a:latin typeface="Arial" pitchFamily="34" charset="0"/>
                <a:ea typeface="Times New Roman" pitchFamily="18" charset="0"/>
                <a:cs typeface="Arial" pitchFamily="34" charset="0"/>
                <a:hlinkClick r:id="rId4"/>
              </a:rPr>
              <a:t>electric motor</a:t>
            </a:r>
            <a:r>
              <a:rPr kumimoji="0" lang="en-US" sz="2400" b="0" i="0" u="none" strike="noStrike" cap="none" normalizeH="0" baseline="0" dirty="0" smtClean="0">
                <a:ln>
                  <a:noFill/>
                </a:ln>
                <a:solidFill>
                  <a:srgbClr val="333333"/>
                </a:solidFill>
                <a:effectLst/>
                <a:latin typeface="Arial" pitchFamily="34" charset="0"/>
                <a:ea typeface="Times New Roman" pitchFamily="18" charset="0"/>
              </a:rPr>
              <a:t> </a:t>
            </a:r>
            <a:r>
              <a:rPr kumimoji="0" lang="en-US" sz="24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turns a series of</a:t>
            </a:r>
            <a:r>
              <a:rPr kumimoji="0" lang="en-US" sz="2400" b="0" i="0" u="none" strike="noStrike" cap="none" normalizeH="0" baseline="0" dirty="0" smtClean="0">
                <a:ln>
                  <a:noFill/>
                </a:ln>
                <a:solidFill>
                  <a:srgbClr val="333333"/>
                </a:solidFill>
                <a:effectLst/>
                <a:latin typeface="Arial" pitchFamily="34" charset="0"/>
                <a:ea typeface="Times New Roman" pitchFamily="18" charset="0"/>
              </a:rPr>
              <a:t> </a:t>
            </a:r>
            <a:r>
              <a:rPr kumimoji="0" lang="en-US" sz="2400" b="0" i="0" u="none" strike="noStrike" cap="none" normalizeH="0" baseline="0" dirty="0" smtClean="0">
                <a:ln>
                  <a:noFill/>
                </a:ln>
                <a:solidFill>
                  <a:srgbClr val="005288"/>
                </a:solidFill>
                <a:effectLst/>
                <a:latin typeface="Arial" pitchFamily="34" charset="0"/>
                <a:ea typeface="Times New Roman" pitchFamily="18" charset="0"/>
                <a:cs typeface="Arial" pitchFamily="34" charset="0"/>
                <a:hlinkClick r:id="rId5"/>
              </a:rPr>
              <a:t>spur gears</a:t>
            </a:r>
            <a:r>
              <a:rPr kumimoji="0" lang="en-US" sz="2400" b="0" i="0" u="none" strike="noStrike" cap="none" normalizeH="0" baseline="0" dirty="0" smtClean="0">
                <a:ln>
                  <a:noFill/>
                </a:ln>
                <a:solidFill>
                  <a:srgbClr val="333333"/>
                </a:solidFill>
                <a:effectLst/>
                <a:latin typeface="Arial" pitchFamily="34" charset="0"/>
                <a:ea typeface="Times New Roman" pitchFamily="18" charset="0"/>
              </a:rPr>
              <a:t> </a:t>
            </a:r>
            <a:r>
              <a:rPr kumimoji="0" lang="en-US" sz="24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that serve as a</a:t>
            </a:r>
            <a:r>
              <a:rPr kumimoji="0" lang="en-US" sz="2400" b="0" i="0" u="none" strike="noStrike" cap="none" normalizeH="0" baseline="0" dirty="0" smtClean="0">
                <a:ln>
                  <a:noFill/>
                </a:ln>
                <a:solidFill>
                  <a:srgbClr val="333333"/>
                </a:solidFill>
                <a:effectLst/>
                <a:latin typeface="Arial" pitchFamily="34" charset="0"/>
                <a:ea typeface="Times New Roman" pitchFamily="18" charset="0"/>
              </a:rPr>
              <a:t> </a:t>
            </a:r>
            <a:r>
              <a:rPr kumimoji="0" lang="en-US" sz="2400" b="0" i="0" u="none" strike="noStrike" cap="none" normalizeH="0" baseline="0" dirty="0" smtClean="0">
                <a:ln>
                  <a:noFill/>
                </a:ln>
                <a:solidFill>
                  <a:srgbClr val="005288"/>
                </a:solidFill>
                <a:effectLst/>
                <a:latin typeface="Arial" pitchFamily="34" charset="0"/>
                <a:ea typeface="Times New Roman" pitchFamily="18" charset="0"/>
                <a:cs typeface="Arial" pitchFamily="34" charset="0"/>
                <a:hlinkClick r:id="rId6"/>
              </a:rPr>
              <a:t>gear reduction</a:t>
            </a:r>
            <a:r>
              <a:rPr kumimoji="0" lang="en-US" sz="24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 The last gear drives a</a:t>
            </a:r>
            <a:r>
              <a:rPr kumimoji="0" lang="en-US" sz="2400" b="0" i="0" u="none" strike="noStrike" cap="none" normalizeH="0" baseline="0" dirty="0" smtClean="0">
                <a:ln>
                  <a:noFill/>
                </a:ln>
                <a:solidFill>
                  <a:srgbClr val="333333"/>
                </a:solidFill>
                <a:effectLst/>
                <a:latin typeface="Arial" pitchFamily="34" charset="0"/>
                <a:ea typeface="Times New Roman" pitchFamily="18" charset="0"/>
              </a:rPr>
              <a:t> </a:t>
            </a:r>
            <a:r>
              <a:rPr kumimoji="0" lang="en-US" sz="2400" b="0" i="0" u="none" strike="noStrike" cap="none" normalizeH="0" baseline="0" dirty="0" smtClean="0">
                <a:ln>
                  <a:noFill/>
                </a:ln>
                <a:solidFill>
                  <a:srgbClr val="005288"/>
                </a:solidFill>
                <a:effectLst/>
                <a:latin typeface="Arial" pitchFamily="34" charset="0"/>
                <a:ea typeface="Times New Roman" pitchFamily="18" charset="0"/>
                <a:cs typeface="Arial" pitchFamily="34" charset="0"/>
                <a:hlinkClick r:id="rId7"/>
              </a:rPr>
              <a:t>rack-and-pinion </a:t>
            </a:r>
            <a:r>
              <a:rPr kumimoji="0" lang="en-US" sz="2400" b="0" i="0" u="none" strike="noStrike" cap="none" normalizeH="0" baseline="0" dirty="0" err="1" smtClean="0">
                <a:ln>
                  <a:noFill/>
                </a:ln>
                <a:solidFill>
                  <a:srgbClr val="005288"/>
                </a:solidFill>
                <a:effectLst/>
                <a:latin typeface="Arial" pitchFamily="34" charset="0"/>
                <a:ea typeface="Times New Roman" pitchFamily="18" charset="0"/>
                <a:cs typeface="Arial" pitchFamily="34" charset="0"/>
                <a:hlinkClick r:id="rId7"/>
              </a:rPr>
              <a:t>gearset</a:t>
            </a:r>
            <a:r>
              <a:rPr kumimoji="0" lang="en-US" sz="2400" b="0" i="0" u="none" strike="noStrike" cap="none" normalizeH="0" baseline="0" dirty="0" smtClean="0">
                <a:ln>
                  <a:noFill/>
                </a:ln>
                <a:solidFill>
                  <a:srgbClr val="333333"/>
                </a:solidFill>
                <a:effectLst/>
                <a:latin typeface="Arial" pitchFamily="34" charset="0"/>
                <a:ea typeface="Times New Roman" pitchFamily="18" charset="0"/>
              </a:rPr>
              <a:t> </a:t>
            </a:r>
            <a:r>
              <a:rPr kumimoji="0" lang="en-US" sz="24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that is connected to the actuator rod. The rack converts the</a:t>
            </a:r>
            <a:r>
              <a:rPr kumimoji="0" lang="en-US" sz="2400" b="0" i="0" u="none" strike="noStrike" cap="none" normalizeH="0" baseline="0" dirty="0" smtClean="0">
                <a:ln>
                  <a:noFill/>
                </a:ln>
                <a:solidFill>
                  <a:srgbClr val="333333"/>
                </a:solidFill>
                <a:effectLst/>
                <a:latin typeface="Arial" pitchFamily="34" charset="0"/>
                <a:ea typeface="Times New Roman" pitchFamily="18" charset="0"/>
              </a:rPr>
              <a:t> </a:t>
            </a:r>
            <a:r>
              <a:rPr kumimoji="0" lang="en-US" sz="24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rotational motion</a:t>
            </a:r>
            <a:r>
              <a:rPr kumimoji="0" lang="en-US" sz="2400" b="0" i="0" u="none" strike="noStrike" cap="none" normalizeH="0" baseline="0" dirty="0" smtClean="0">
                <a:ln>
                  <a:noFill/>
                </a:ln>
                <a:solidFill>
                  <a:srgbClr val="333333"/>
                </a:solidFill>
                <a:effectLst/>
                <a:latin typeface="Arial" pitchFamily="34" charset="0"/>
                <a:ea typeface="Times New Roman" pitchFamily="18" charset="0"/>
              </a:rPr>
              <a:t> </a:t>
            </a:r>
            <a:r>
              <a:rPr kumimoji="0" lang="en-US" sz="24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of the motor into the </a:t>
            </a:r>
            <a:r>
              <a:rPr kumimoji="0" lang="en-US" sz="2400" b="1"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linear motion</a:t>
            </a:r>
            <a:r>
              <a:rPr kumimoji="0" lang="en-US" sz="2400" b="0" i="0" u="none" strike="noStrike" cap="none" normalizeH="0" baseline="0" dirty="0" smtClean="0">
                <a:ln>
                  <a:noFill/>
                </a:ln>
                <a:solidFill>
                  <a:srgbClr val="333333"/>
                </a:solidFill>
                <a:effectLst/>
                <a:latin typeface="Arial" pitchFamily="34" charset="0"/>
                <a:ea typeface="Times New Roman" pitchFamily="18" charset="0"/>
              </a:rPr>
              <a:t> </a:t>
            </a:r>
            <a:r>
              <a:rPr kumimoji="0" lang="en-US" sz="2400" b="0" i="0" u="none" strike="noStrike" cap="none" normalizeH="0" baseline="0" dirty="0" smtClean="0">
                <a:ln>
                  <a:noFill/>
                </a:ln>
                <a:solidFill>
                  <a:srgbClr val="333333"/>
                </a:solidFill>
                <a:effectLst/>
                <a:latin typeface="Arial" pitchFamily="34" charset="0"/>
                <a:ea typeface="Times New Roman" pitchFamily="18" charset="0"/>
                <a:cs typeface="Arial" pitchFamily="34" charset="0"/>
              </a:rPr>
              <a:t>needed to move the lock.</a:t>
            </a:r>
            <a:endParaRPr kumimoji="0" lang="en-US" sz="2400" b="0" i="0" u="none" strike="noStrike" cap="none" normalizeH="0" baseline="0" dirty="0" smtClean="0">
              <a:ln>
                <a:noFill/>
              </a:ln>
              <a:solidFill>
                <a:schemeClr val="tx1"/>
              </a:solidFill>
              <a:effectLst/>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5">
                                            <p:bg/>
                                          </p:spTgt>
                                        </p:tgtEl>
                                        <p:attrNameLst>
                                          <p:attrName>style.visibility</p:attrName>
                                        </p:attrNameLst>
                                      </p:cBhvr>
                                      <p:to>
                                        <p:strVal val="visible"/>
                                      </p:to>
                                    </p:set>
                                    <p:anim calcmode="lin" valueType="num">
                                      <p:cBhvr additive="base">
                                        <p:cTn id="13" dur="500" fill="hold"/>
                                        <p:tgtEl>
                                          <p:spTgt spid="1025">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1025">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25">
                                            <p:txEl>
                                              <p:pRg st="0" end="0"/>
                                            </p:txEl>
                                          </p:spTgt>
                                        </p:tgtEl>
                                        <p:attrNameLst>
                                          <p:attrName>style.visibility</p:attrName>
                                        </p:attrNameLst>
                                      </p:cBhvr>
                                      <p:to>
                                        <p:strVal val="visible"/>
                                      </p:to>
                                    </p:set>
                                    <p:anim calcmode="lin" valueType="num">
                                      <p:cBhvr additive="base">
                                        <p:cTn id="19" dur="500" fill="hold"/>
                                        <p:tgtEl>
                                          <p:spTgt spid="102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2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 grpId="0" build="p"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smtClean="0"/>
              <a:t>When the motor </a:t>
            </a:r>
            <a:r>
              <a:rPr lang="en-US" sz="2800" b="1" dirty="0" smtClean="0"/>
              <a:t>spins</a:t>
            </a:r>
            <a:r>
              <a:rPr lang="en-US" sz="2800" dirty="0" smtClean="0"/>
              <a:t> the gear, the clutch swings out and </a:t>
            </a:r>
            <a:r>
              <a:rPr lang="en-US" sz="2800" b="1" dirty="0" smtClean="0"/>
              <a:t>locks</a:t>
            </a:r>
            <a:r>
              <a:rPr lang="en-US" sz="2800" dirty="0" smtClean="0"/>
              <a:t> the small metal gear to the larger plastic gear, allowing the motor to drive the door latch. If you move the door latch yourself, all of the gears will turn except for the plastic gear with the clutch on it.</a:t>
            </a:r>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229600" cy="6096000"/>
          </a:xfrm>
        </p:spPr>
        <p:txBody>
          <a:bodyPr>
            <a:normAutofit/>
          </a:bodyPr>
          <a:lstStyle/>
          <a:p>
            <a:r>
              <a:rPr lang="en-US" sz="2400" dirty="0" smtClean="0"/>
              <a:t>The set of variables sensed for any given engine is specific to the associated engine control configuration.</a:t>
            </a:r>
          </a:p>
          <a:p>
            <a:pPr>
              <a:buNone/>
            </a:pPr>
            <a:r>
              <a:rPr lang="en-US" sz="2400" dirty="0" smtClean="0"/>
              <a:t>     The superset of variables sensed in engine control includes the following:</a:t>
            </a:r>
          </a:p>
          <a:p>
            <a:pPr>
              <a:buNone/>
            </a:pPr>
            <a:r>
              <a:rPr lang="en-US" sz="2400" dirty="0" smtClean="0"/>
              <a:t>1. Mass air flow (MAF) rate</a:t>
            </a:r>
          </a:p>
          <a:p>
            <a:pPr>
              <a:buNone/>
            </a:pPr>
            <a:r>
              <a:rPr lang="en-US" sz="2400" dirty="0" smtClean="0"/>
              <a:t>2. Exhaust gas oxygen concentration (possibly heated)</a:t>
            </a:r>
          </a:p>
          <a:p>
            <a:pPr>
              <a:buNone/>
            </a:pPr>
            <a:r>
              <a:rPr lang="en-US" sz="2400" dirty="0" smtClean="0"/>
              <a:t>3. Throttle plate angular position</a:t>
            </a:r>
          </a:p>
          <a:p>
            <a:pPr>
              <a:buNone/>
            </a:pPr>
            <a:r>
              <a:rPr lang="en-US" sz="2400" dirty="0" smtClean="0"/>
              <a:t>4. Crankshaft angular position/RPM</a:t>
            </a:r>
          </a:p>
          <a:p>
            <a:pPr>
              <a:buNone/>
            </a:pPr>
            <a:r>
              <a:rPr lang="en-US" sz="2400" dirty="0" smtClean="0"/>
              <a:t>5. Coolant temperature</a:t>
            </a:r>
          </a:p>
          <a:p>
            <a:pPr>
              <a:buNone/>
            </a:pPr>
            <a:r>
              <a:rPr lang="en-US" sz="2400" dirty="0" smtClean="0"/>
              <a:t>6. Intake air temperature</a:t>
            </a:r>
          </a:p>
          <a:p>
            <a:pPr>
              <a:buNone/>
            </a:pPr>
            <a:r>
              <a:rPr lang="en-US" sz="2400" dirty="0" smtClean="0"/>
              <a:t>7. Manifold absolute pressure (MAP)</a:t>
            </a:r>
          </a:p>
          <a:p>
            <a:pPr>
              <a:buNone/>
            </a:pPr>
            <a:r>
              <a:rPr lang="en-US" sz="2400" dirty="0" smtClean="0"/>
              <a:t>8. Differential exhaust gas pressure</a:t>
            </a:r>
          </a:p>
          <a:p>
            <a:pPr>
              <a:buNone/>
            </a:pPr>
            <a:r>
              <a:rPr lang="en-US" sz="2400" dirty="0" smtClean="0"/>
              <a:t>9. Vehicle speed</a:t>
            </a:r>
          </a:p>
          <a:p>
            <a:pPr>
              <a:buNone/>
            </a:pPr>
            <a:r>
              <a:rPr lang="en-US" sz="2400" dirty="0" smtClean="0"/>
              <a:t>10. Transmission gear selector position</a:t>
            </a:r>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2400" b="1" dirty="0" smtClean="0"/>
              <a:t>Typical Electronic Engine Control System</a:t>
            </a:r>
            <a:endParaRPr lang="en-US" sz="2400" dirty="0"/>
          </a:p>
        </p:txBody>
      </p:sp>
      <p:pic>
        <p:nvPicPr>
          <p:cNvPr id="1026" name="Picture 2"/>
          <p:cNvPicPr>
            <a:picLocks noGrp="1" noChangeAspect="1" noChangeArrowheads="1"/>
          </p:cNvPicPr>
          <p:nvPr>
            <p:ph idx="1"/>
          </p:nvPr>
        </p:nvPicPr>
        <p:blipFill>
          <a:blip r:embed="rId3"/>
          <a:srcRect/>
          <a:stretch>
            <a:fillRect/>
          </a:stretch>
        </p:blipFill>
        <p:spPr bwMode="auto">
          <a:xfrm>
            <a:off x="228600" y="1143000"/>
            <a:ext cx="8229600" cy="419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TotalTime>
  <Words>4353</Words>
  <Application>Microsoft Office PowerPoint</Application>
  <PresentationFormat>On-screen Show (4:3)</PresentationFormat>
  <Paragraphs>306</Paragraphs>
  <Slides>76</Slides>
  <Notes>50</Notes>
  <HiddenSlides>0</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Office Theme</vt:lpstr>
      <vt:lpstr>SENSORS &amp; ACTUATORS</vt:lpstr>
      <vt:lpstr>Slide 2</vt:lpstr>
      <vt:lpstr>Slide 3</vt:lpstr>
      <vt:lpstr>Slide 4</vt:lpstr>
      <vt:lpstr>Slide 5</vt:lpstr>
      <vt:lpstr>Slide 6</vt:lpstr>
      <vt:lpstr>Slide 7</vt:lpstr>
      <vt:lpstr>Slide 8</vt:lpstr>
      <vt:lpstr>Typical Electronic Engine Control System</vt:lpstr>
      <vt:lpstr>ENGINE CRANKSHAFT ANGULAR POSITION SENSOR</vt:lpstr>
      <vt:lpstr>Slide 11</vt:lpstr>
      <vt:lpstr>Slide 12</vt:lpstr>
      <vt:lpstr>Slide 13</vt:lpstr>
      <vt:lpstr>Slide 14</vt:lpstr>
      <vt:lpstr>Slide 15</vt:lpstr>
      <vt:lpstr>Slide 16</vt:lpstr>
      <vt:lpstr> Engine Speed Sensor </vt:lpstr>
      <vt:lpstr>Slide 18</vt:lpstr>
      <vt:lpstr>  Magnetic Circuit of the Reluctance Sensor </vt:lpstr>
      <vt:lpstr>Slide 20</vt:lpstr>
      <vt:lpstr>Slide 21</vt:lpstr>
      <vt:lpstr>Slide 22</vt:lpstr>
      <vt:lpstr>Timing Sensor for Ignition and Fuel Delivery</vt:lpstr>
      <vt:lpstr>Slide 24</vt:lpstr>
      <vt:lpstr>Slide 25</vt:lpstr>
      <vt:lpstr>Slide 26</vt:lpstr>
      <vt:lpstr>Hall-Effect Position Sensor</vt:lpstr>
      <vt:lpstr>Slide 28</vt:lpstr>
      <vt:lpstr>Slide 29</vt:lpstr>
      <vt:lpstr>The Hall Effect</vt:lpstr>
      <vt:lpstr>Slide 31</vt:lpstr>
      <vt:lpstr>Slide 32</vt:lpstr>
      <vt:lpstr>Slide 33</vt:lpstr>
      <vt:lpstr>Optical Crankshaft Position Sensor</vt:lpstr>
      <vt:lpstr>Slide 35</vt:lpstr>
      <vt:lpstr>Slide 36</vt:lpstr>
      <vt:lpstr>Slide 37</vt:lpstr>
      <vt:lpstr>MAP Sensor Concepts</vt:lpstr>
      <vt:lpstr>Strain Gauge MAP Sensor</vt:lpstr>
      <vt:lpstr>Slide 40</vt:lpstr>
      <vt:lpstr>Slide 41</vt:lpstr>
      <vt:lpstr>Slide 42</vt:lpstr>
      <vt:lpstr>Slide 43</vt:lpstr>
      <vt:lpstr>Slide 44</vt:lpstr>
      <vt:lpstr>THROTTLE ANGLE SENSOR </vt:lpstr>
      <vt:lpstr>Slide 46</vt:lpstr>
      <vt:lpstr>Slide 47</vt:lpstr>
      <vt:lpstr> TEMPERATURE SENSORS </vt:lpstr>
      <vt:lpstr> Coolant Sensor </vt:lpstr>
      <vt:lpstr>Slide 50</vt:lpstr>
      <vt:lpstr>SENSORS FOR FEEDBACK CONTROL </vt:lpstr>
      <vt:lpstr>Exhaust Gas Oxygen Sensor </vt:lpstr>
      <vt:lpstr>Slide 53</vt:lpstr>
      <vt:lpstr>Slide 54</vt:lpstr>
      <vt:lpstr>Slide 55</vt:lpstr>
      <vt:lpstr>Slide 56</vt:lpstr>
      <vt:lpstr>Slide 57</vt:lpstr>
      <vt:lpstr>Knock Sensors </vt:lpstr>
      <vt:lpstr>Slide 59</vt:lpstr>
      <vt:lpstr>Slide 60</vt:lpstr>
      <vt:lpstr>ACTUATORS</vt:lpstr>
      <vt:lpstr>Slide 62</vt:lpstr>
      <vt:lpstr>Slide 63</vt:lpstr>
      <vt:lpstr>Slide 64</vt:lpstr>
      <vt:lpstr>Slide 65</vt:lpstr>
      <vt:lpstr>Fuel Injection</vt:lpstr>
      <vt:lpstr>Slide 67</vt:lpstr>
      <vt:lpstr>Slide 68</vt:lpstr>
      <vt:lpstr>Slide 69</vt:lpstr>
      <vt:lpstr> Exhaust Gas Recirculation Actuator </vt:lpstr>
      <vt:lpstr>Slide 71</vt:lpstr>
      <vt:lpstr>Slide 72</vt:lpstr>
      <vt:lpstr>Slide 73</vt:lpstr>
      <vt:lpstr>Slide 74</vt:lpstr>
      <vt:lpstr> Inside the power-door-lock actuator  </vt:lpstr>
      <vt:lpstr>Slide 76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admin</cp:lastModifiedBy>
  <cp:revision>50</cp:revision>
  <dcterms:created xsi:type="dcterms:W3CDTF">2006-08-16T00:00:00Z</dcterms:created>
  <dcterms:modified xsi:type="dcterms:W3CDTF">2015-02-12T16:17:10Z</dcterms:modified>
</cp:coreProperties>
</file>